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2" d="100"/>
          <a:sy n="112" d="100"/>
        </p:scale>
        <p:origin x="55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80E33E5F-EACA-4D68-9AF7-5CA3C89E8F08}" type="datetimeFigureOut">
              <a:rPr lang="es-MX" smtClean="0"/>
              <a:t>27/11/2020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6661604-A6EC-4BDE-BAE9-AC8093220323}" type="slidenum">
              <a:rPr lang="es-MX" smtClean="0"/>
              <a:t>‹Nº›</a:t>
            </a:fld>
            <a:endParaRPr lang="es-MX"/>
          </a:p>
        </p:txBody>
      </p:sp>
    </p:spTree>
    <p:extLst>
      <p:ext uri="{BB962C8B-B14F-4D97-AF65-F5344CB8AC3E}">
        <p14:creationId xmlns:p14="http://schemas.microsoft.com/office/powerpoint/2010/main" val="1756514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80E33E5F-EACA-4D68-9AF7-5CA3C89E8F08}" type="datetimeFigureOut">
              <a:rPr lang="es-MX" smtClean="0"/>
              <a:t>27/11/2020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6661604-A6EC-4BDE-BAE9-AC8093220323}" type="slidenum">
              <a:rPr lang="es-MX" smtClean="0"/>
              <a:t>‹Nº›</a:t>
            </a:fld>
            <a:endParaRPr lang="es-MX"/>
          </a:p>
        </p:txBody>
      </p:sp>
    </p:spTree>
    <p:extLst>
      <p:ext uri="{BB962C8B-B14F-4D97-AF65-F5344CB8AC3E}">
        <p14:creationId xmlns:p14="http://schemas.microsoft.com/office/powerpoint/2010/main" val="188975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80E33E5F-EACA-4D68-9AF7-5CA3C89E8F08}" type="datetimeFigureOut">
              <a:rPr lang="es-MX" smtClean="0"/>
              <a:t>27/11/2020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6661604-A6EC-4BDE-BAE9-AC8093220323}" type="slidenum">
              <a:rPr lang="es-MX" smtClean="0"/>
              <a:t>‹Nº›</a:t>
            </a:fld>
            <a:endParaRPr lang="es-MX"/>
          </a:p>
        </p:txBody>
      </p:sp>
    </p:spTree>
    <p:extLst>
      <p:ext uri="{BB962C8B-B14F-4D97-AF65-F5344CB8AC3E}">
        <p14:creationId xmlns:p14="http://schemas.microsoft.com/office/powerpoint/2010/main" val="700108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80E33E5F-EACA-4D68-9AF7-5CA3C89E8F08}" type="datetimeFigureOut">
              <a:rPr lang="es-MX" smtClean="0"/>
              <a:t>27/11/2020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6661604-A6EC-4BDE-BAE9-AC8093220323}" type="slidenum">
              <a:rPr lang="es-MX" smtClean="0"/>
              <a:t>‹Nº›</a:t>
            </a:fld>
            <a:endParaRPr lang="es-MX"/>
          </a:p>
        </p:txBody>
      </p:sp>
    </p:spTree>
    <p:extLst>
      <p:ext uri="{BB962C8B-B14F-4D97-AF65-F5344CB8AC3E}">
        <p14:creationId xmlns:p14="http://schemas.microsoft.com/office/powerpoint/2010/main" val="287509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80E33E5F-EACA-4D68-9AF7-5CA3C89E8F08}" type="datetimeFigureOut">
              <a:rPr lang="es-MX" smtClean="0"/>
              <a:t>27/11/2020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6661604-A6EC-4BDE-BAE9-AC8093220323}" type="slidenum">
              <a:rPr lang="es-MX" smtClean="0"/>
              <a:t>‹Nº›</a:t>
            </a:fld>
            <a:endParaRPr lang="es-MX"/>
          </a:p>
        </p:txBody>
      </p:sp>
    </p:spTree>
    <p:extLst>
      <p:ext uri="{BB962C8B-B14F-4D97-AF65-F5344CB8AC3E}">
        <p14:creationId xmlns:p14="http://schemas.microsoft.com/office/powerpoint/2010/main" val="2702030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80E33E5F-EACA-4D68-9AF7-5CA3C89E8F08}" type="datetimeFigureOut">
              <a:rPr lang="es-MX" smtClean="0"/>
              <a:t>27/11/2020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6661604-A6EC-4BDE-BAE9-AC8093220323}" type="slidenum">
              <a:rPr lang="es-MX" smtClean="0"/>
              <a:t>‹Nº›</a:t>
            </a:fld>
            <a:endParaRPr lang="es-MX"/>
          </a:p>
        </p:txBody>
      </p:sp>
    </p:spTree>
    <p:extLst>
      <p:ext uri="{BB962C8B-B14F-4D97-AF65-F5344CB8AC3E}">
        <p14:creationId xmlns:p14="http://schemas.microsoft.com/office/powerpoint/2010/main" val="1607328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80E33E5F-EACA-4D68-9AF7-5CA3C89E8F08}" type="datetimeFigureOut">
              <a:rPr lang="es-MX" smtClean="0"/>
              <a:t>27/11/2020</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26661604-A6EC-4BDE-BAE9-AC8093220323}" type="slidenum">
              <a:rPr lang="es-MX" smtClean="0"/>
              <a:t>‹Nº›</a:t>
            </a:fld>
            <a:endParaRPr lang="es-MX"/>
          </a:p>
        </p:txBody>
      </p:sp>
    </p:spTree>
    <p:extLst>
      <p:ext uri="{BB962C8B-B14F-4D97-AF65-F5344CB8AC3E}">
        <p14:creationId xmlns:p14="http://schemas.microsoft.com/office/powerpoint/2010/main" val="4148987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80E33E5F-EACA-4D68-9AF7-5CA3C89E8F08}" type="datetimeFigureOut">
              <a:rPr lang="es-MX" smtClean="0"/>
              <a:t>27/11/2020</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26661604-A6EC-4BDE-BAE9-AC8093220323}" type="slidenum">
              <a:rPr lang="es-MX" smtClean="0"/>
              <a:t>‹Nº›</a:t>
            </a:fld>
            <a:endParaRPr lang="es-MX"/>
          </a:p>
        </p:txBody>
      </p:sp>
    </p:spTree>
    <p:extLst>
      <p:ext uri="{BB962C8B-B14F-4D97-AF65-F5344CB8AC3E}">
        <p14:creationId xmlns:p14="http://schemas.microsoft.com/office/powerpoint/2010/main" val="774404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0E33E5F-EACA-4D68-9AF7-5CA3C89E8F08}" type="datetimeFigureOut">
              <a:rPr lang="es-MX" smtClean="0"/>
              <a:t>27/11/2020</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26661604-A6EC-4BDE-BAE9-AC8093220323}" type="slidenum">
              <a:rPr lang="es-MX" smtClean="0"/>
              <a:t>‹Nº›</a:t>
            </a:fld>
            <a:endParaRPr lang="es-MX"/>
          </a:p>
        </p:txBody>
      </p:sp>
    </p:spTree>
    <p:extLst>
      <p:ext uri="{BB962C8B-B14F-4D97-AF65-F5344CB8AC3E}">
        <p14:creationId xmlns:p14="http://schemas.microsoft.com/office/powerpoint/2010/main" val="1286878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80E33E5F-EACA-4D68-9AF7-5CA3C89E8F08}" type="datetimeFigureOut">
              <a:rPr lang="es-MX" smtClean="0"/>
              <a:t>27/11/2020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6661604-A6EC-4BDE-BAE9-AC8093220323}" type="slidenum">
              <a:rPr lang="es-MX" smtClean="0"/>
              <a:t>‹Nº›</a:t>
            </a:fld>
            <a:endParaRPr lang="es-MX"/>
          </a:p>
        </p:txBody>
      </p:sp>
    </p:spTree>
    <p:extLst>
      <p:ext uri="{BB962C8B-B14F-4D97-AF65-F5344CB8AC3E}">
        <p14:creationId xmlns:p14="http://schemas.microsoft.com/office/powerpoint/2010/main" val="3865064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80E33E5F-EACA-4D68-9AF7-5CA3C89E8F08}" type="datetimeFigureOut">
              <a:rPr lang="es-MX" smtClean="0"/>
              <a:t>27/11/2020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6661604-A6EC-4BDE-BAE9-AC8093220323}" type="slidenum">
              <a:rPr lang="es-MX" smtClean="0"/>
              <a:t>‹Nº›</a:t>
            </a:fld>
            <a:endParaRPr lang="es-MX"/>
          </a:p>
        </p:txBody>
      </p:sp>
    </p:spTree>
    <p:extLst>
      <p:ext uri="{BB962C8B-B14F-4D97-AF65-F5344CB8AC3E}">
        <p14:creationId xmlns:p14="http://schemas.microsoft.com/office/powerpoint/2010/main" val="3339899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E33E5F-EACA-4D68-9AF7-5CA3C89E8F08}" type="datetimeFigureOut">
              <a:rPr lang="es-MX" smtClean="0"/>
              <a:t>27/11/2020</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61604-A6EC-4BDE-BAE9-AC8093220323}" type="slidenum">
              <a:rPr lang="es-MX" smtClean="0"/>
              <a:t>‹Nº›</a:t>
            </a:fld>
            <a:endParaRPr lang="es-MX"/>
          </a:p>
        </p:txBody>
      </p:sp>
    </p:spTree>
    <p:extLst>
      <p:ext uri="{BB962C8B-B14F-4D97-AF65-F5344CB8AC3E}">
        <p14:creationId xmlns:p14="http://schemas.microsoft.com/office/powerpoint/2010/main" val="964573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0459397" y="468271"/>
            <a:ext cx="1018227" cy="36933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s-MX" dirty="0">
                <a:latin typeface="Arial" panose="020B0604020202020204" pitchFamily="34" charset="0"/>
                <a:ea typeface="Calibri" panose="020F0502020204030204" pitchFamily="34" charset="0"/>
              </a:rPr>
              <a:t>primaria</a:t>
            </a:r>
            <a:endParaRPr lang="es-MX" dirty="0"/>
          </a:p>
        </p:txBody>
      </p:sp>
      <p:graphicFrame>
        <p:nvGraphicFramePr>
          <p:cNvPr id="5" name="Tabla 4"/>
          <p:cNvGraphicFramePr>
            <a:graphicFrameLocks noGrp="1"/>
          </p:cNvGraphicFramePr>
          <p:nvPr>
            <p:extLst>
              <p:ext uri="{D42A27DB-BD31-4B8C-83A1-F6EECF244321}">
                <p14:modId xmlns:p14="http://schemas.microsoft.com/office/powerpoint/2010/main" val="4018368390"/>
              </p:ext>
            </p:extLst>
          </p:nvPr>
        </p:nvGraphicFramePr>
        <p:xfrm>
          <a:off x="4688878" y="929888"/>
          <a:ext cx="6788746" cy="482996"/>
        </p:xfrm>
        <a:graphic>
          <a:graphicData uri="http://schemas.openxmlformats.org/drawingml/2006/table">
            <a:tbl>
              <a:tblPr>
                <a:tableStyleId>{3C2FFA5D-87B4-456A-9821-1D502468CF0F}</a:tableStyleId>
              </a:tblPr>
              <a:tblGrid>
                <a:gridCol w="6788746">
                  <a:extLst>
                    <a:ext uri="{9D8B030D-6E8A-4147-A177-3AD203B41FA5}">
                      <a16:colId xmlns:a16="http://schemas.microsoft.com/office/drawing/2014/main" val="2835569500"/>
                    </a:ext>
                  </a:extLst>
                </a:gridCol>
              </a:tblGrid>
              <a:tr h="241498">
                <a:tc>
                  <a:txBody>
                    <a:bodyPr/>
                    <a:lstStyle/>
                    <a:p>
                      <a:pPr algn="ctr">
                        <a:lnSpc>
                          <a:spcPct val="107000"/>
                        </a:lnSpc>
                        <a:spcAft>
                          <a:spcPts val="800"/>
                        </a:spcAft>
                      </a:pPr>
                      <a:r>
                        <a:rPr lang="es-MX" sz="1100" dirty="0" smtClean="0">
                          <a:effectLst/>
                          <a:latin typeface="Calibri" panose="020F0502020204030204" pitchFamily="34" charset="0"/>
                          <a:ea typeface="Calibri" panose="020F0502020204030204" pitchFamily="34" charset="0"/>
                          <a:cs typeface="Times New Roman" panose="02020603050405020304" pitchFamily="18" charset="0"/>
                        </a:rPr>
                        <a:t>APRENDIZAJE ESPERADO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976998344"/>
                  </a:ext>
                </a:extLst>
              </a:tr>
              <a:tr h="241498">
                <a:tc>
                  <a:txBody>
                    <a:bodyPr/>
                    <a:lstStyle/>
                    <a:p>
                      <a:pPr algn="ctr">
                        <a:lnSpc>
                          <a:spcPct val="107000"/>
                        </a:lnSpc>
                        <a:spcAft>
                          <a:spcPts val="800"/>
                        </a:spcAft>
                      </a:pPr>
                      <a:r>
                        <a:rPr lang="es-MX" sz="1200" dirty="0" smtClean="0">
                          <a:effectLst/>
                        </a:rPr>
                        <a:t>Imagina </a:t>
                      </a:r>
                      <a:r>
                        <a:rPr lang="es-MX" sz="1200" dirty="0">
                          <a:effectLst/>
                        </a:rPr>
                        <a:t>diversas maneras de realizar una obra tridimensional, para proponer una opción original.</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269403905"/>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317848156"/>
              </p:ext>
            </p:extLst>
          </p:nvPr>
        </p:nvGraphicFramePr>
        <p:xfrm>
          <a:off x="909637" y="1383484"/>
          <a:ext cx="2933700" cy="1269175"/>
        </p:xfrm>
        <a:graphic>
          <a:graphicData uri="http://schemas.openxmlformats.org/drawingml/2006/table">
            <a:tbl>
              <a:tblPr>
                <a:tableStyleId>{5C22544A-7EE6-4342-B048-85BDC9FD1C3A}</a:tableStyleId>
              </a:tblPr>
              <a:tblGrid>
                <a:gridCol w="2933700">
                  <a:extLst>
                    <a:ext uri="{9D8B030D-6E8A-4147-A177-3AD203B41FA5}">
                      <a16:colId xmlns:a16="http://schemas.microsoft.com/office/drawing/2014/main" val="3353904432"/>
                    </a:ext>
                  </a:extLst>
                </a:gridCol>
              </a:tblGrid>
              <a:tr h="1172369">
                <a:tc>
                  <a:txBody>
                    <a:bodyPr/>
                    <a:lstStyle/>
                    <a:p>
                      <a:pPr marL="342900" lvl="0" indent="-342900" algn="l">
                        <a:lnSpc>
                          <a:spcPct val="107000"/>
                        </a:lnSpc>
                        <a:spcAft>
                          <a:spcPts val="600"/>
                        </a:spcAft>
                        <a:buFont typeface="Symbol" panose="05050102010706020507" pitchFamily="18" charset="2"/>
                        <a:buChar char=""/>
                        <a:tabLst>
                          <a:tab pos="4951095" algn="l"/>
                        </a:tabLst>
                      </a:pPr>
                      <a:r>
                        <a:rPr lang="es-MX" sz="1200" dirty="0">
                          <a:effectLst/>
                          <a:latin typeface="Arial" panose="020B0604020202020204" pitchFamily="34" charset="0"/>
                          <a:cs typeface="Arial" panose="020B0604020202020204" pitchFamily="34" charset="0"/>
                        </a:rPr>
                        <a:t>Cajas de cartón   </a:t>
                      </a:r>
                    </a:p>
                    <a:p>
                      <a:pPr marL="342900" lvl="0" indent="-342900" algn="l">
                        <a:lnSpc>
                          <a:spcPct val="107000"/>
                        </a:lnSpc>
                        <a:spcAft>
                          <a:spcPts val="600"/>
                        </a:spcAft>
                        <a:buFont typeface="Symbol" panose="05050102010706020507" pitchFamily="18" charset="2"/>
                        <a:buChar char=""/>
                        <a:tabLst>
                          <a:tab pos="4951095" algn="l"/>
                        </a:tabLst>
                      </a:pPr>
                      <a:r>
                        <a:rPr lang="es-MX" sz="1200" dirty="0">
                          <a:effectLst/>
                          <a:latin typeface="Arial" panose="020B0604020202020204" pitchFamily="34" charset="0"/>
                          <a:cs typeface="Arial" panose="020B0604020202020204" pitchFamily="34" charset="0"/>
                        </a:rPr>
                        <a:t>Pegamento blanco y cinta canela</a:t>
                      </a:r>
                    </a:p>
                    <a:p>
                      <a:pPr marL="342900" lvl="0" indent="-342900" algn="l">
                        <a:lnSpc>
                          <a:spcPct val="107000"/>
                        </a:lnSpc>
                        <a:spcAft>
                          <a:spcPts val="600"/>
                        </a:spcAft>
                        <a:buFont typeface="Symbol" panose="05050102010706020507" pitchFamily="18" charset="2"/>
                        <a:buChar char=""/>
                        <a:tabLst>
                          <a:tab pos="4951095" algn="l"/>
                        </a:tabLst>
                      </a:pPr>
                      <a:r>
                        <a:rPr lang="es-MX" sz="1200" dirty="0">
                          <a:effectLst/>
                          <a:latin typeface="Arial" panose="020B0604020202020204" pitchFamily="34" charset="0"/>
                          <a:cs typeface="Arial" panose="020B0604020202020204" pitchFamily="34" charset="0"/>
                        </a:rPr>
                        <a:t>Pinturas acrílicas</a:t>
                      </a:r>
                    </a:p>
                    <a:p>
                      <a:pPr marL="342900" lvl="0" indent="-342900" algn="l">
                        <a:lnSpc>
                          <a:spcPct val="107000"/>
                        </a:lnSpc>
                        <a:spcAft>
                          <a:spcPts val="600"/>
                        </a:spcAft>
                        <a:buFont typeface="Symbol" panose="05050102010706020507" pitchFamily="18" charset="2"/>
                        <a:buChar char=""/>
                        <a:tabLst>
                          <a:tab pos="4951095" algn="l"/>
                        </a:tabLst>
                      </a:pPr>
                      <a:r>
                        <a:rPr lang="es-MX" sz="1200" dirty="0">
                          <a:effectLst/>
                          <a:latin typeface="Arial" panose="020B0604020202020204" pitchFamily="34" charset="0"/>
                          <a:cs typeface="Arial" panose="020B0604020202020204" pitchFamily="34" charset="0"/>
                        </a:rPr>
                        <a:t>Pinceles y </a:t>
                      </a:r>
                      <a:r>
                        <a:rPr lang="es-MX" sz="1200" dirty="0" smtClean="0">
                          <a:effectLst/>
                          <a:latin typeface="Arial" panose="020B0604020202020204" pitchFamily="34" charset="0"/>
                          <a:cs typeface="Arial" panose="020B0604020202020204" pitchFamily="34" charset="0"/>
                        </a:rPr>
                        <a:t>brochas</a:t>
                      </a:r>
                    </a:p>
                    <a:p>
                      <a:pPr marL="342900" lvl="0" indent="-342900" algn="l">
                        <a:lnSpc>
                          <a:spcPct val="107000"/>
                        </a:lnSpc>
                        <a:spcAft>
                          <a:spcPts val="600"/>
                        </a:spcAft>
                        <a:buFont typeface="Symbol" panose="05050102010706020507" pitchFamily="18" charset="2"/>
                        <a:buChar char=""/>
                        <a:tabLst>
                          <a:tab pos="4951095" algn="l"/>
                        </a:tabLst>
                      </a:pPr>
                      <a:r>
                        <a:rPr lang="es-MX" sz="1200" dirty="0" smtClean="0">
                          <a:effectLst/>
                          <a:latin typeface="Arial" panose="020B0604020202020204" pitchFamily="34" charset="0"/>
                          <a:ea typeface="Calibri" panose="020F0502020204030204" pitchFamily="34" charset="0"/>
                          <a:cs typeface="Arial" panose="020B0604020202020204" pitchFamily="34" charset="0"/>
                        </a:rPr>
                        <a:t>Hojas de colores</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extLst>
                  <a:ext uri="{0D108BD9-81ED-4DB2-BD59-A6C34878D82A}">
                    <a16:rowId xmlns:a16="http://schemas.microsoft.com/office/drawing/2014/main" val="625742224"/>
                  </a:ext>
                </a:extLst>
              </a:tr>
            </a:tbl>
          </a:graphicData>
        </a:graphic>
      </p:graphicFrame>
      <p:sp>
        <p:nvSpPr>
          <p:cNvPr id="10" name="CuadroTexto 9"/>
          <p:cNvSpPr txBox="1"/>
          <p:nvPr/>
        </p:nvSpPr>
        <p:spPr>
          <a:xfrm>
            <a:off x="909637" y="956193"/>
            <a:ext cx="293370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smtClean="0">
                <a:solidFill>
                  <a:schemeClr val="accent1">
                    <a:lumMod val="50000"/>
                  </a:schemeClr>
                </a:solidFill>
                <a:latin typeface="Arial" panose="020B0604020202020204" pitchFamily="34" charset="0"/>
                <a:cs typeface="Arial" panose="020B0604020202020204" pitchFamily="34" charset="0"/>
              </a:rPr>
              <a:t>MATERIALES</a:t>
            </a:r>
            <a:endParaRPr lang="es-MX" dirty="0">
              <a:solidFill>
                <a:schemeClr val="accent1">
                  <a:lumMod val="50000"/>
                </a:schemeClr>
              </a:solidFill>
              <a:latin typeface="Arial" panose="020B0604020202020204" pitchFamily="34" charset="0"/>
              <a:cs typeface="Arial" panose="020B0604020202020204" pitchFamily="34" charset="0"/>
            </a:endParaRPr>
          </a:p>
        </p:txBody>
      </p:sp>
      <p:graphicFrame>
        <p:nvGraphicFramePr>
          <p:cNvPr id="11" name="Tabla 10"/>
          <p:cNvGraphicFramePr>
            <a:graphicFrameLocks noGrp="1"/>
          </p:cNvGraphicFramePr>
          <p:nvPr>
            <p:extLst>
              <p:ext uri="{D42A27DB-BD31-4B8C-83A1-F6EECF244321}">
                <p14:modId xmlns:p14="http://schemas.microsoft.com/office/powerpoint/2010/main" val="3303327084"/>
              </p:ext>
            </p:extLst>
          </p:nvPr>
        </p:nvGraphicFramePr>
        <p:xfrm>
          <a:off x="4688878" y="1598274"/>
          <a:ext cx="3593306" cy="969899"/>
        </p:xfrm>
        <a:graphic>
          <a:graphicData uri="http://schemas.openxmlformats.org/drawingml/2006/table">
            <a:tbl>
              <a:tblPr>
                <a:tableStyleId>{5C22544A-7EE6-4342-B048-85BDC9FD1C3A}</a:tableStyleId>
              </a:tblPr>
              <a:tblGrid>
                <a:gridCol w="3593306">
                  <a:extLst>
                    <a:ext uri="{9D8B030D-6E8A-4147-A177-3AD203B41FA5}">
                      <a16:colId xmlns:a16="http://schemas.microsoft.com/office/drawing/2014/main" val="2262673314"/>
                    </a:ext>
                  </a:extLst>
                </a:gridCol>
              </a:tblGrid>
              <a:tr h="0">
                <a:tc>
                  <a:txBody>
                    <a:bodyPr/>
                    <a:lstStyle/>
                    <a:p>
                      <a:pPr marL="342900" lvl="0" indent="-342900" algn="just">
                        <a:lnSpc>
                          <a:spcPct val="107000"/>
                        </a:lnSpc>
                        <a:spcAft>
                          <a:spcPts val="800"/>
                        </a:spcAft>
                        <a:buFont typeface="+mj-lt"/>
                        <a:buAutoNum type="arabicPeriod"/>
                      </a:pPr>
                      <a:r>
                        <a:rPr lang="es-MX" sz="1200" dirty="0">
                          <a:effectLst/>
                        </a:rPr>
                        <a:t>Comienza uniendo las tapas de la caja con el pegamento blanco y ensambla otra caja más pequeña debajo, para darle altura a tu diseño reforzando con cinta canela para que tenga firmeza y equilibrio.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990225489"/>
                  </a:ext>
                </a:extLst>
              </a:tr>
            </a:tbl>
          </a:graphicData>
        </a:graphic>
      </p:graphicFrame>
      <p:graphicFrame>
        <p:nvGraphicFramePr>
          <p:cNvPr id="13" name="Tabla 12"/>
          <p:cNvGraphicFramePr>
            <a:graphicFrameLocks noGrp="1"/>
          </p:cNvGraphicFramePr>
          <p:nvPr>
            <p:extLst>
              <p:ext uri="{D42A27DB-BD31-4B8C-83A1-F6EECF244321}">
                <p14:modId xmlns:p14="http://schemas.microsoft.com/office/powerpoint/2010/main" val="1486236436"/>
              </p:ext>
            </p:extLst>
          </p:nvPr>
        </p:nvGraphicFramePr>
        <p:xfrm>
          <a:off x="4688878" y="2784296"/>
          <a:ext cx="3662363" cy="774192"/>
        </p:xfrm>
        <a:graphic>
          <a:graphicData uri="http://schemas.openxmlformats.org/drawingml/2006/table">
            <a:tbl>
              <a:tblPr>
                <a:tableStyleId>{5C22544A-7EE6-4342-B048-85BDC9FD1C3A}</a:tableStyleId>
              </a:tblPr>
              <a:tblGrid>
                <a:gridCol w="3662363">
                  <a:extLst>
                    <a:ext uri="{9D8B030D-6E8A-4147-A177-3AD203B41FA5}">
                      <a16:colId xmlns:a16="http://schemas.microsoft.com/office/drawing/2014/main" val="2352108778"/>
                    </a:ext>
                  </a:extLst>
                </a:gridCol>
              </a:tblGrid>
              <a:tr h="0">
                <a:tc>
                  <a:txBody>
                    <a:bodyPr/>
                    <a:lstStyle/>
                    <a:p>
                      <a:pPr algn="just">
                        <a:lnSpc>
                          <a:spcPct val="107000"/>
                        </a:lnSpc>
                        <a:spcAft>
                          <a:spcPts val="800"/>
                        </a:spcAft>
                      </a:pPr>
                      <a:r>
                        <a:rPr lang="es-MX" sz="1200" dirty="0">
                          <a:effectLst/>
                        </a:rPr>
                        <a:t>2. Una vez que ya estén bien pegadas las cajas, traza con un marcador unas figuras geométricas para darle la forma de calavera, después píntala de color blanco respetando los ojos boca y nariz.</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2549397994"/>
                  </a:ext>
                </a:extLst>
              </a:tr>
            </a:tbl>
          </a:graphicData>
        </a:graphic>
      </p:graphicFrame>
      <p:pic>
        <p:nvPicPr>
          <p:cNvPr id="15" name="Imagen 14"/>
          <p:cNvPicPr/>
          <p:nvPr/>
        </p:nvPicPr>
        <p:blipFill rotWithShape="1">
          <a:blip r:embed="rId2" cstate="print">
            <a:extLst>
              <a:ext uri="{28A0092B-C50C-407E-A947-70E740481C1C}">
                <a14:useLocalDpi xmlns:a14="http://schemas.microsoft.com/office/drawing/2010/main" val="0"/>
              </a:ext>
            </a:extLst>
          </a:blip>
          <a:srcRect l="15344" t="3216" r="13332" b="26376"/>
          <a:stretch/>
        </p:blipFill>
        <p:spPr bwMode="auto">
          <a:xfrm>
            <a:off x="9515475" y="1580910"/>
            <a:ext cx="1757364" cy="1656941"/>
          </a:xfrm>
          <a:prstGeom prst="rect">
            <a:avLst/>
          </a:prstGeom>
          <a:noFill/>
          <a:ln>
            <a:noFill/>
          </a:ln>
          <a:extLst>
            <a:ext uri="{53640926-AAD7-44D8-BBD7-CCE9431645EC}">
              <a14:shadowObscured xmlns:a14="http://schemas.microsoft.com/office/drawing/2010/main"/>
            </a:ext>
          </a:extLst>
        </p:spPr>
      </p:pic>
      <p:pic>
        <p:nvPicPr>
          <p:cNvPr id="16" name="Imagen 15"/>
          <p:cNvPicPr/>
          <p:nvPr/>
        </p:nvPicPr>
        <p:blipFill rotWithShape="1">
          <a:blip r:embed="rId3" cstate="print">
            <a:extLst>
              <a:ext uri="{28A0092B-C50C-407E-A947-70E740481C1C}">
                <a14:useLocalDpi xmlns:a14="http://schemas.microsoft.com/office/drawing/2010/main" val="0"/>
              </a:ext>
            </a:extLst>
          </a:blip>
          <a:srcRect l="19383" b="22889"/>
          <a:stretch/>
        </p:blipFill>
        <p:spPr bwMode="auto">
          <a:xfrm>
            <a:off x="4779868" y="3731958"/>
            <a:ext cx="1773794" cy="1694839"/>
          </a:xfrm>
          <a:prstGeom prst="rect">
            <a:avLst/>
          </a:prstGeom>
          <a:noFill/>
          <a:ln>
            <a:noFill/>
          </a:ln>
        </p:spPr>
      </p:pic>
      <p:graphicFrame>
        <p:nvGraphicFramePr>
          <p:cNvPr id="17" name="Tabla 16"/>
          <p:cNvGraphicFramePr>
            <a:graphicFrameLocks noGrp="1"/>
          </p:cNvGraphicFramePr>
          <p:nvPr>
            <p:extLst>
              <p:ext uri="{D42A27DB-BD31-4B8C-83A1-F6EECF244321}">
                <p14:modId xmlns:p14="http://schemas.microsoft.com/office/powerpoint/2010/main" val="361950277"/>
              </p:ext>
            </p:extLst>
          </p:nvPr>
        </p:nvGraphicFramePr>
        <p:xfrm>
          <a:off x="7553324" y="3751694"/>
          <a:ext cx="3924300" cy="774192"/>
        </p:xfrm>
        <a:graphic>
          <a:graphicData uri="http://schemas.openxmlformats.org/drawingml/2006/table">
            <a:tbl>
              <a:tblPr>
                <a:tableStyleId>{5C22544A-7EE6-4342-B048-85BDC9FD1C3A}</a:tableStyleId>
              </a:tblPr>
              <a:tblGrid>
                <a:gridCol w="3924300">
                  <a:extLst>
                    <a:ext uri="{9D8B030D-6E8A-4147-A177-3AD203B41FA5}">
                      <a16:colId xmlns:a16="http://schemas.microsoft.com/office/drawing/2014/main" val="867521024"/>
                    </a:ext>
                  </a:extLst>
                </a:gridCol>
              </a:tblGrid>
              <a:tr h="0">
                <a:tc>
                  <a:txBody>
                    <a:bodyPr/>
                    <a:lstStyle/>
                    <a:p>
                      <a:pPr marL="342900" lvl="0" indent="-342900" algn="just">
                        <a:lnSpc>
                          <a:spcPct val="107000"/>
                        </a:lnSpc>
                        <a:spcAft>
                          <a:spcPts val="800"/>
                        </a:spcAft>
                        <a:buFont typeface="+mj-lt"/>
                        <a:buAutoNum type="arabicPeriod" startAt="3"/>
                      </a:pPr>
                      <a:r>
                        <a:rPr lang="es-MX" sz="1200" dirty="0">
                          <a:effectLst/>
                        </a:rPr>
                        <a:t>Ya que está pintada de blanco, usa color negro para realzar los ojos, nariz y boca para darle efecto de profundidad, puedes usar distintos colores u hojas de color para darle un mejor diseño.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674442206"/>
                  </a:ext>
                </a:extLst>
              </a:tr>
            </a:tbl>
          </a:graphicData>
        </a:graphic>
      </p:graphicFrame>
      <p:pic>
        <p:nvPicPr>
          <p:cNvPr id="18" name="Imagen 17"/>
          <p:cNvPicPr/>
          <p:nvPr/>
        </p:nvPicPr>
        <p:blipFill rotWithShape="1">
          <a:blip r:embed="rId4" cstate="print">
            <a:extLst>
              <a:ext uri="{28A0092B-C50C-407E-A947-70E740481C1C}">
                <a14:useLocalDpi xmlns:a14="http://schemas.microsoft.com/office/drawing/2010/main" val="0"/>
              </a:ext>
            </a:extLst>
          </a:blip>
          <a:srcRect l="-5772" t="17158" r="5772" b="24695"/>
          <a:stretch/>
        </p:blipFill>
        <p:spPr bwMode="auto">
          <a:xfrm>
            <a:off x="8249758" y="4578672"/>
            <a:ext cx="3218180" cy="1543050"/>
          </a:xfrm>
          <a:prstGeom prst="rect">
            <a:avLst/>
          </a:prstGeom>
          <a:noFill/>
          <a:ln>
            <a:noFill/>
          </a:ln>
        </p:spPr>
      </p:pic>
      <p:graphicFrame>
        <p:nvGraphicFramePr>
          <p:cNvPr id="21" name="Tabla 20"/>
          <p:cNvGraphicFramePr>
            <a:graphicFrameLocks noGrp="1"/>
          </p:cNvGraphicFramePr>
          <p:nvPr>
            <p:extLst>
              <p:ext uri="{D42A27DB-BD31-4B8C-83A1-F6EECF244321}">
                <p14:modId xmlns:p14="http://schemas.microsoft.com/office/powerpoint/2010/main" val="2325139879"/>
              </p:ext>
            </p:extLst>
          </p:nvPr>
        </p:nvGraphicFramePr>
        <p:xfrm>
          <a:off x="909637" y="3164573"/>
          <a:ext cx="3005137" cy="969899"/>
        </p:xfrm>
        <a:graphic>
          <a:graphicData uri="http://schemas.openxmlformats.org/drawingml/2006/table">
            <a:tbl>
              <a:tblPr>
                <a:tableStyleId>{5C22544A-7EE6-4342-B048-85BDC9FD1C3A}</a:tableStyleId>
              </a:tblPr>
              <a:tblGrid>
                <a:gridCol w="3005137">
                  <a:extLst>
                    <a:ext uri="{9D8B030D-6E8A-4147-A177-3AD203B41FA5}">
                      <a16:colId xmlns:a16="http://schemas.microsoft.com/office/drawing/2014/main" val="927083573"/>
                    </a:ext>
                  </a:extLst>
                </a:gridCol>
              </a:tblGrid>
              <a:tr h="0">
                <a:tc>
                  <a:txBody>
                    <a:bodyPr/>
                    <a:lstStyle/>
                    <a:p>
                      <a:pPr marL="342900" lvl="0" indent="-342900" algn="l">
                        <a:lnSpc>
                          <a:spcPct val="107000"/>
                        </a:lnSpc>
                        <a:spcAft>
                          <a:spcPts val="800"/>
                        </a:spcAft>
                        <a:buFont typeface="+mj-lt"/>
                        <a:buAutoNum type="arabicPeriod" startAt="4"/>
                      </a:pPr>
                      <a:r>
                        <a:rPr lang="es-MX" sz="1200" dirty="0">
                          <a:effectLst/>
                        </a:rPr>
                        <a:t>Puedes hacer uso de otros materiales que tengas en casa como diamantina, flores de papel o lentejuela para adornar y poner accesorios a tus figuras.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682388677"/>
                  </a:ext>
                </a:extLst>
              </a:tr>
            </a:tbl>
          </a:graphicData>
        </a:graphic>
      </p:graphicFrame>
      <p:pic>
        <p:nvPicPr>
          <p:cNvPr id="22" name="Imagen 2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09637" y="4538520"/>
            <a:ext cx="2933700" cy="1776555"/>
          </a:xfrm>
          <a:prstGeom prst="rect">
            <a:avLst/>
          </a:prstGeom>
          <a:noFill/>
          <a:ln>
            <a:noFill/>
          </a:ln>
        </p:spPr>
      </p:pic>
      <p:sp>
        <p:nvSpPr>
          <p:cNvPr id="23" name="CuadroTexto 22"/>
          <p:cNvSpPr txBox="1"/>
          <p:nvPr/>
        </p:nvSpPr>
        <p:spPr>
          <a:xfrm rot="16200000">
            <a:off x="1955668" y="3794103"/>
            <a:ext cx="4734165" cy="30777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s-MX" sz="1400" dirty="0" smtClean="0">
                <a:latin typeface="Arial" panose="020B0604020202020204" pitchFamily="34" charset="0"/>
                <a:cs typeface="Arial" panose="020B0604020202020204" pitchFamily="34" charset="0"/>
              </a:rPr>
              <a:t>ACTIVIDADES</a:t>
            </a:r>
            <a:endParaRPr lang="es-MX" sz="1400" dirty="0">
              <a:latin typeface="Arial" panose="020B0604020202020204" pitchFamily="34" charset="0"/>
              <a:cs typeface="Arial" panose="020B0604020202020204" pitchFamily="34" charset="0"/>
            </a:endParaRPr>
          </a:p>
        </p:txBody>
      </p:sp>
      <p:sp>
        <p:nvSpPr>
          <p:cNvPr id="24" name="Rectángulo 23"/>
          <p:cNvSpPr/>
          <p:nvPr/>
        </p:nvSpPr>
        <p:spPr>
          <a:xfrm>
            <a:off x="4730726" y="5536946"/>
            <a:ext cx="3370287" cy="116955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s-MX" sz="1400" dirty="0">
                <a:latin typeface="Arial" panose="020B0604020202020204" pitchFamily="34" charset="0"/>
                <a:ea typeface="Calibri" panose="020F0502020204030204" pitchFamily="34" charset="0"/>
              </a:rPr>
              <a:t>Listo, después de adornar y decorar como tú elegiste puedes exponer tus obras tridimensionales en algún espacio de tu casa u ofrenda, para que el público pueda apreciarlas.</a:t>
            </a:r>
            <a:endParaRPr lang="es-MX" sz="1400" dirty="0"/>
          </a:p>
        </p:txBody>
      </p:sp>
      <p:sp>
        <p:nvSpPr>
          <p:cNvPr id="25" name="Rectángulo 24"/>
          <p:cNvSpPr/>
          <p:nvPr/>
        </p:nvSpPr>
        <p:spPr>
          <a:xfrm>
            <a:off x="1230824" y="545098"/>
            <a:ext cx="981359" cy="338554"/>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es-MX" sz="1600" dirty="0" smtClean="0">
                <a:latin typeface="Arial" panose="020B0604020202020204" pitchFamily="34" charset="0"/>
              </a:rPr>
              <a:t>Alumnos</a:t>
            </a:r>
            <a:endParaRPr lang="es-MX" sz="1600" dirty="0"/>
          </a:p>
        </p:txBody>
      </p:sp>
    </p:spTree>
    <p:extLst>
      <p:ext uri="{BB962C8B-B14F-4D97-AF65-F5344CB8AC3E}">
        <p14:creationId xmlns:p14="http://schemas.microsoft.com/office/powerpoint/2010/main" val="3519697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207</Words>
  <Application>Microsoft Office PowerPoint</Application>
  <PresentationFormat>Panorámica</PresentationFormat>
  <Paragraphs>16</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Calibri</vt:lpstr>
      <vt:lpstr>Calibri Light</vt:lpstr>
      <vt:lpstr>Symbol</vt:lpstr>
      <vt:lpstr>Times New Roman</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RONY H.S.</cp:lastModifiedBy>
  <cp:revision>3</cp:revision>
  <dcterms:created xsi:type="dcterms:W3CDTF">2020-11-27T18:10:15Z</dcterms:created>
  <dcterms:modified xsi:type="dcterms:W3CDTF">2020-11-27T21:44:29Z</dcterms:modified>
</cp:coreProperties>
</file>