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945F5201-5CDE-4AEE-B917-DA9DA14FB08F}" type="datetimeFigureOut">
              <a:rPr lang="en-US" smtClean="0"/>
              <a:t>3/27/2020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2F12C16-C897-4AF4-A592-C101C428665C}" type="slidenum">
              <a:rPr lang="en-US" smtClean="0"/>
              <a:t>‹Nº›</a:t>
            </a:fld>
            <a:endParaRPr lang="en-US"/>
          </a:p>
        </p:txBody>
      </p:sp>
    </p:spTree>
    <p:extLst>
      <p:ext uri="{BB962C8B-B14F-4D97-AF65-F5344CB8AC3E}">
        <p14:creationId xmlns:p14="http://schemas.microsoft.com/office/powerpoint/2010/main" val="4175098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945F5201-5CDE-4AEE-B917-DA9DA14FB08F}" type="datetimeFigureOut">
              <a:rPr lang="en-US" smtClean="0"/>
              <a:t>3/27/2020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2F12C16-C897-4AF4-A592-C101C428665C}" type="slidenum">
              <a:rPr lang="en-US" smtClean="0"/>
              <a:t>‹Nº›</a:t>
            </a:fld>
            <a:endParaRPr lang="en-US"/>
          </a:p>
        </p:txBody>
      </p:sp>
    </p:spTree>
    <p:extLst>
      <p:ext uri="{BB962C8B-B14F-4D97-AF65-F5344CB8AC3E}">
        <p14:creationId xmlns:p14="http://schemas.microsoft.com/office/powerpoint/2010/main" val="997012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945F5201-5CDE-4AEE-B917-DA9DA14FB08F}" type="datetimeFigureOut">
              <a:rPr lang="en-US" smtClean="0"/>
              <a:t>3/27/2020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2F12C16-C897-4AF4-A592-C101C428665C}" type="slidenum">
              <a:rPr lang="en-US" smtClean="0"/>
              <a:t>‹Nº›</a:t>
            </a:fld>
            <a:endParaRPr lang="en-US"/>
          </a:p>
        </p:txBody>
      </p:sp>
    </p:spTree>
    <p:extLst>
      <p:ext uri="{BB962C8B-B14F-4D97-AF65-F5344CB8AC3E}">
        <p14:creationId xmlns:p14="http://schemas.microsoft.com/office/powerpoint/2010/main" val="2932675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945F5201-5CDE-4AEE-B917-DA9DA14FB08F}" type="datetimeFigureOut">
              <a:rPr lang="en-US" smtClean="0"/>
              <a:t>3/27/2020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2F12C16-C897-4AF4-A592-C101C428665C}" type="slidenum">
              <a:rPr lang="en-US" smtClean="0"/>
              <a:t>‹Nº›</a:t>
            </a:fld>
            <a:endParaRPr lang="en-US"/>
          </a:p>
        </p:txBody>
      </p:sp>
    </p:spTree>
    <p:extLst>
      <p:ext uri="{BB962C8B-B14F-4D97-AF65-F5344CB8AC3E}">
        <p14:creationId xmlns:p14="http://schemas.microsoft.com/office/powerpoint/2010/main" val="2882598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945F5201-5CDE-4AEE-B917-DA9DA14FB08F}" type="datetimeFigureOut">
              <a:rPr lang="en-US" smtClean="0"/>
              <a:t>3/27/2020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2F12C16-C897-4AF4-A592-C101C428665C}" type="slidenum">
              <a:rPr lang="en-US" smtClean="0"/>
              <a:t>‹Nº›</a:t>
            </a:fld>
            <a:endParaRPr lang="en-US"/>
          </a:p>
        </p:txBody>
      </p:sp>
    </p:spTree>
    <p:extLst>
      <p:ext uri="{BB962C8B-B14F-4D97-AF65-F5344CB8AC3E}">
        <p14:creationId xmlns:p14="http://schemas.microsoft.com/office/powerpoint/2010/main" val="2100440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945F5201-5CDE-4AEE-B917-DA9DA14FB08F}" type="datetimeFigureOut">
              <a:rPr lang="en-US" smtClean="0"/>
              <a:t>3/27/2020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2F12C16-C897-4AF4-A592-C101C428665C}" type="slidenum">
              <a:rPr lang="en-US" smtClean="0"/>
              <a:t>‹Nº›</a:t>
            </a:fld>
            <a:endParaRPr lang="en-US"/>
          </a:p>
        </p:txBody>
      </p:sp>
    </p:spTree>
    <p:extLst>
      <p:ext uri="{BB962C8B-B14F-4D97-AF65-F5344CB8AC3E}">
        <p14:creationId xmlns:p14="http://schemas.microsoft.com/office/powerpoint/2010/main" val="4240828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945F5201-5CDE-4AEE-B917-DA9DA14FB08F}" type="datetimeFigureOut">
              <a:rPr lang="en-US" smtClean="0"/>
              <a:t>3/27/2020</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B2F12C16-C897-4AF4-A592-C101C428665C}" type="slidenum">
              <a:rPr lang="en-US" smtClean="0"/>
              <a:t>‹Nº›</a:t>
            </a:fld>
            <a:endParaRPr lang="en-US"/>
          </a:p>
        </p:txBody>
      </p:sp>
    </p:spTree>
    <p:extLst>
      <p:ext uri="{BB962C8B-B14F-4D97-AF65-F5344CB8AC3E}">
        <p14:creationId xmlns:p14="http://schemas.microsoft.com/office/powerpoint/2010/main" val="726393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945F5201-5CDE-4AEE-B917-DA9DA14FB08F}" type="datetimeFigureOut">
              <a:rPr lang="en-US" smtClean="0"/>
              <a:t>3/27/2020</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B2F12C16-C897-4AF4-A592-C101C428665C}" type="slidenum">
              <a:rPr lang="en-US" smtClean="0"/>
              <a:t>‹Nº›</a:t>
            </a:fld>
            <a:endParaRPr lang="en-US"/>
          </a:p>
        </p:txBody>
      </p:sp>
    </p:spTree>
    <p:extLst>
      <p:ext uri="{BB962C8B-B14F-4D97-AF65-F5344CB8AC3E}">
        <p14:creationId xmlns:p14="http://schemas.microsoft.com/office/powerpoint/2010/main" val="2053047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45F5201-5CDE-4AEE-B917-DA9DA14FB08F}" type="datetimeFigureOut">
              <a:rPr lang="en-US" smtClean="0"/>
              <a:t>3/27/2020</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B2F12C16-C897-4AF4-A592-C101C428665C}" type="slidenum">
              <a:rPr lang="en-US" smtClean="0"/>
              <a:t>‹Nº›</a:t>
            </a:fld>
            <a:endParaRPr lang="en-US"/>
          </a:p>
        </p:txBody>
      </p:sp>
    </p:spTree>
    <p:extLst>
      <p:ext uri="{BB962C8B-B14F-4D97-AF65-F5344CB8AC3E}">
        <p14:creationId xmlns:p14="http://schemas.microsoft.com/office/powerpoint/2010/main" val="1789165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45F5201-5CDE-4AEE-B917-DA9DA14FB08F}" type="datetimeFigureOut">
              <a:rPr lang="en-US" smtClean="0"/>
              <a:t>3/27/2020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2F12C16-C897-4AF4-A592-C101C428665C}" type="slidenum">
              <a:rPr lang="en-US" smtClean="0"/>
              <a:t>‹Nº›</a:t>
            </a:fld>
            <a:endParaRPr lang="en-US"/>
          </a:p>
        </p:txBody>
      </p:sp>
    </p:spTree>
    <p:extLst>
      <p:ext uri="{BB962C8B-B14F-4D97-AF65-F5344CB8AC3E}">
        <p14:creationId xmlns:p14="http://schemas.microsoft.com/office/powerpoint/2010/main" val="2168968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45F5201-5CDE-4AEE-B917-DA9DA14FB08F}" type="datetimeFigureOut">
              <a:rPr lang="en-US" smtClean="0"/>
              <a:t>3/27/2020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2F12C16-C897-4AF4-A592-C101C428665C}" type="slidenum">
              <a:rPr lang="en-US" smtClean="0"/>
              <a:t>‹Nº›</a:t>
            </a:fld>
            <a:endParaRPr lang="en-US"/>
          </a:p>
        </p:txBody>
      </p:sp>
    </p:spTree>
    <p:extLst>
      <p:ext uri="{BB962C8B-B14F-4D97-AF65-F5344CB8AC3E}">
        <p14:creationId xmlns:p14="http://schemas.microsoft.com/office/powerpoint/2010/main" val="2060933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F5201-5CDE-4AEE-B917-DA9DA14FB08F}" type="datetimeFigureOut">
              <a:rPr lang="en-US" smtClean="0"/>
              <a:t>3/27/2020</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12C16-C897-4AF4-A592-C101C428665C}" type="slidenum">
              <a:rPr lang="en-US" smtClean="0"/>
              <a:t>‹Nº›</a:t>
            </a:fld>
            <a:endParaRPr lang="en-US"/>
          </a:p>
        </p:txBody>
      </p:sp>
    </p:spTree>
    <p:extLst>
      <p:ext uri="{BB962C8B-B14F-4D97-AF65-F5344CB8AC3E}">
        <p14:creationId xmlns:p14="http://schemas.microsoft.com/office/powerpoint/2010/main" val="3122763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78823" y="169816"/>
            <a:ext cx="11547566" cy="5617029"/>
          </a:xfrm>
        </p:spPr>
        <p:txBody>
          <a:bodyPr>
            <a:normAutofit/>
          </a:bodyPr>
          <a:lstStyle/>
          <a:p>
            <a:r>
              <a:rPr lang="es-ES" sz="2000" dirty="0">
                <a:latin typeface="Arial" panose="020B0604020202020204" pitchFamily="34" charset="0"/>
                <a:cs typeface="Arial" panose="020B0604020202020204" pitchFamily="34" charset="0"/>
              </a:rPr>
              <a:t>ESCUELA PRIMARIA HERMINIO GONZALEZ ROBLES </a:t>
            </a:r>
            <a:br>
              <a:rPr lang="es-ES" sz="2000" dirty="0">
                <a:latin typeface="Arial" panose="020B0604020202020204" pitchFamily="34" charset="0"/>
                <a:cs typeface="Arial" panose="020B0604020202020204" pitchFamily="34" charset="0"/>
              </a:rPr>
            </a:br>
            <a:br>
              <a:rPr lang="es-ES" sz="2000" dirty="0">
                <a:latin typeface="Arial" panose="020B0604020202020204" pitchFamily="34" charset="0"/>
                <a:cs typeface="Arial" panose="020B0604020202020204" pitchFamily="34" charset="0"/>
              </a:rPr>
            </a:br>
            <a:br>
              <a:rPr lang="es-ES" sz="2000" dirty="0">
                <a:latin typeface="Arial" panose="020B0604020202020204" pitchFamily="34" charset="0"/>
                <a:cs typeface="Arial" panose="020B0604020202020204" pitchFamily="34" charset="0"/>
              </a:rPr>
            </a:br>
            <a:br>
              <a:rPr lang="es-ES" sz="2000" dirty="0">
                <a:latin typeface="Arial" panose="020B0604020202020204" pitchFamily="34" charset="0"/>
                <a:cs typeface="Arial" panose="020B0604020202020204" pitchFamily="34" charset="0"/>
              </a:rPr>
            </a:br>
            <a:br>
              <a:rPr lang="es-ES" sz="2000" dirty="0">
                <a:latin typeface="Arial" panose="020B0604020202020204" pitchFamily="34" charset="0"/>
                <a:cs typeface="Arial" panose="020B0604020202020204" pitchFamily="34" charset="0"/>
              </a:rPr>
            </a:br>
            <a:br>
              <a:rPr lang="es-ES" sz="2000" dirty="0">
                <a:latin typeface="Arial" panose="020B0604020202020204" pitchFamily="34" charset="0"/>
                <a:cs typeface="Arial" panose="020B0604020202020204" pitchFamily="34" charset="0"/>
              </a:rPr>
            </a:br>
            <a:br>
              <a:rPr lang="es-ES" sz="2000" dirty="0">
                <a:latin typeface="Arial" panose="020B0604020202020204" pitchFamily="34" charset="0"/>
                <a:cs typeface="Arial" panose="020B0604020202020204" pitchFamily="34" charset="0"/>
              </a:rPr>
            </a:br>
            <a:br>
              <a:rPr lang="es-ES" sz="2000" dirty="0">
                <a:latin typeface="Arial" panose="020B0604020202020204" pitchFamily="34" charset="0"/>
                <a:cs typeface="Arial" panose="020B0604020202020204" pitchFamily="34" charset="0"/>
              </a:rPr>
            </a:br>
            <a:br>
              <a:rPr lang="es-ES" sz="2000" dirty="0">
                <a:latin typeface="Arial" panose="020B0604020202020204" pitchFamily="34" charset="0"/>
                <a:cs typeface="Arial" panose="020B0604020202020204" pitchFamily="34" charset="0"/>
              </a:rPr>
            </a:br>
            <a:br>
              <a:rPr lang="es-ES" sz="2000" dirty="0">
                <a:latin typeface="Arial" panose="020B0604020202020204" pitchFamily="34" charset="0"/>
                <a:cs typeface="Arial" panose="020B0604020202020204" pitchFamily="34" charset="0"/>
              </a:rPr>
            </a:br>
            <a:br>
              <a:rPr lang="es-ES" sz="2000" dirty="0">
                <a:latin typeface="Arial" panose="020B0604020202020204" pitchFamily="34" charset="0"/>
                <a:cs typeface="Arial" panose="020B0604020202020204" pitchFamily="34" charset="0"/>
              </a:rPr>
            </a:br>
            <a:br>
              <a:rPr lang="es-ES" sz="2000" dirty="0">
                <a:latin typeface="Arial" panose="020B0604020202020204" pitchFamily="34" charset="0"/>
                <a:cs typeface="Arial" panose="020B0604020202020204" pitchFamily="34" charset="0"/>
              </a:rPr>
            </a:br>
            <a:br>
              <a:rPr lang="es-ES" sz="2000" dirty="0">
                <a:latin typeface="Arial" panose="020B0604020202020204" pitchFamily="34" charset="0"/>
                <a:cs typeface="Arial" panose="020B0604020202020204" pitchFamily="34" charset="0"/>
              </a:rPr>
            </a:br>
            <a:br>
              <a:rPr lang="es-ES" sz="2000" dirty="0">
                <a:latin typeface="Arial" panose="020B0604020202020204" pitchFamily="34" charset="0"/>
                <a:cs typeface="Arial" panose="020B0604020202020204" pitchFamily="34" charset="0"/>
              </a:rPr>
            </a:br>
            <a:br>
              <a:rPr lang="es-ES" sz="2000" dirty="0">
                <a:latin typeface="Arial" panose="020B0604020202020204" pitchFamily="34" charset="0"/>
                <a:cs typeface="Arial" panose="020B0604020202020204" pitchFamily="34" charset="0"/>
              </a:rPr>
            </a:br>
            <a:br>
              <a:rPr lang="es-ES" sz="2000" dirty="0">
                <a:latin typeface="Arial" panose="020B0604020202020204" pitchFamily="34" charset="0"/>
                <a:cs typeface="Arial" panose="020B0604020202020204" pitchFamily="34" charset="0"/>
              </a:rPr>
            </a:br>
            <a:br>
              <a:rPr lang="es-ES" sz="2000" dirty="0">
                <a:latin typeface="Arial" panose="020B0604020202020204" pitchFamily="34" charset="0"/>
                <a:cs typeface="Arial" panose="020B0604020202020204" pitchFamily="34" charset="0"/>
              </a:rPr>
            </a:br>
            <a:r>
              <a:rPr lang="es-ES" sz="2000" dirty="0">
                <a:latin typeface="Arial" panose="020B0604020202020204" pitchFamily="34" charset="0"/>
                <a:cs typeface="Arial" panose="020B0604020202020204" pitchFamily="34" charset="0"/>
              </a:rPr>
              <a:t>SECUENCIA DE ACTIVIDADES PARA FORTALECER LOS APRENDIZAJES EN CASA</a:t>
            </a:r>
            <a:br>
              <a:rPr lang="es-ES" sz="2000" dirty="0">
                <a:latin typeface="Arial" panose="020B0604020202020204" pitchFamily="34" charset="0"/>
                <a:cs typeface="Arial" panose="020B0604020202020204" pitchFamily="34" charset="0"/>
              </a:rPr>
            </a:br>
            <a:br>
              <a:rPr lang="es-ES" sz="2000" dirty="0">
                <a:latin typeface="Arial" panose="020B0604020202020204" pitchFamily="34" charset="0"/>
                <a:cs typeface="Arial" panose="020B0604020202020204" pitchFamily="34" charset="0"/>
              </a:rPr>
            </a:br>
            <a:r>
              <a:rPr lang="es-ES" sz="2000" dirty="0">
                <a:latin typeface="Arial" panose="020B0604020202020204" pitchFamily="34" charset="0"/>
                <a:cs typeface="Arial" panose="020B0604020202020204" pitchFamily="34" charset="0"/>
              </a:rPr>
              <a:t>QUINTO GRADO GRUPO: “A”</a:t>
            </a:r>
            <a:endParaRPr lang="en-US" sz="2000"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378823" y="5786846"/>
            <a:ext cx="11547566" cy="927462"/>
          </a:xfrm>
        </p:spPr>
        <p:txBody>
          <a:bodyPr/>
          <a:lstStyle/>
          <a:p>
            <a:r>
              <a:rPr lang="es-ES" dirty="0"/>
              <a:t>ELABORO: PROFESOR EDWIN BRITO VELASCO</a:t>
            </a:r>
            <a:endParaRPr lang="en-US" dirty="0"/>
          </a:p>
        </p:txBody>
      </p:sp>
      <p:pic>
        <p:nvPicPr>
          <p:cNvPr id="8" name="Imagen 7"/>
          <p:cNvPicPr>
            <a:picLocks noChangeAspect="1"/>
          </p:cNvPicPr>
          <p:nvPr/>
        </p:nvPicPr>
        <p:blipFill rotWithShape="1">
          <a:blip r:embed="rId2"/>
          <a:srcRect t="30172" b="25942"/>
          <a:stretch/>
        </p:blipFill>
        <p:spPr>
          <a:xfrm>
            <a:off x="378823" y="169815"/>
            <a:ext cx="2181497" cy="1071156"/>
          </a:xfrm>
          <a:prstGeom prst="rect">
            <a:avLst/>
          </a:prstGeom>
        </p:spPr>
      </p:pic>
      <p:pic>
        <p:nvPicPr>
          <p:cNvPr id="11" name="Imagen 10"/>
          <p:cNvPicPr>
            <a:picLocks noChangeAspect="1"/>
          </p:cNvPicPr>
          <p:nvPr/>
        </p:nvPicPr>
        <p:blipFill>
          <a:blip r:embed="rId3"/>
          <a:stretch>
            <a:fillRect/>
          </a:stretch>
        </p:blipFill>
        <p:spPr>
          <a:xfrm>
            <a:off x="3892731" y="888819"/>
            <a:ext cx="4454435" cy="3637334"/>
          </a:xfrm>
          <a:prstGeom prst="rect">
            <a:avLst/>
          </a:prstGeom>
        </p:spPr>
      </p:pic>
    </p:spTree>
    <p:extLst>
      <p:ext uri="{BB962C8B-B14F-4D97-AF65-F5344CB8AC3E}">
        <p14:creationId xmlns:p14="http://schemas.microsoft.com/office/powerpoint/2010/main" val="78718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7383" y="365125"/>
            <a:ext cx="11678194" cy="666841"/>
          </a:xfrm>
        </p:spPr>
        <p:txBody>
          <a:bodyPr>
            <a:normAutofit/>
          </a:bodyPr>
          <a:lstStyle/>
          <a:p>
            <a:pPr algn="ctr"/>
            <a:r>
              <a:rPr lang="en-US" sz="2400" dirty="0">
                <a:latin typeface="Arial" panose="020B0604020202020204" pitchFamily="34" charset="0"/>
                <a:cs typeface="Arial" panose="020B0604020202020204" pitchFamily="34" charset="0"/>
              </a:rPr>
              <a:t>DESARROLLO DE LAS ACCIONES</a:t>
            </a:r>
          </a:p>
        </p:txBody>
      </p:sp>
      <p:pic>
        <p:nvPicPr>
          <p:cNvPr id="5" name="Marcador de contenido 4"/>
          <p:cNvPicPr>
            <a:picLocks noGrp="1" noChangeAspect="1"/>
          </p:cNvPicPr>
          <p:nvPr>
            <p:ph sz="half" idx="1"/>
          </p:nvPr>
        </p:nvPicPr>
        <p:blipFill rotWithShape="1">
          <a:blip r:embed="rId2"/>
          <a:srcRect l="24839" t="41095" r="24117" b="24454"/>
          <a:stretch/>
        </p:blipFill>
        <p:spPr>
          <a:xfrm>
            <a:off x="287381" y="1031966"/>
            <a:ext cx="5714461" cy="5434148"/>
          </a:xfrm>
          <a:prstGeom prst="rect">
            <a:avLst/>
          </a:prstGeom>
        </p:spPr>
      </p:pic>
      <p:sp>
        <p:nvSpPr>
          <p:cNvPr id="4" name="Marcador de contenido 3"/>
          <p:cNvSpPr>
            <a:spLocks noGrp="1"/>
          </p:cNvSpPr>
          <p:nvPr>
            <p:ph sz="half" idx="2"/>
          </p:nvPr>
        </p:nvSpPr>
        <p:spPr>
          <a:xfrm>
            <a:off x="6172199" y="1031966"/>
            <a:ext cx="5793377" cy="5564777"/>
          </a:xfrm>
        </p:spPr>
        <p:txBody>
          <a:bodyPr>
            <a:normAutofit fontScale="77500" lnSpcReduction="20000"/>
          </a:bodyPr>
          <a:lstStyle/>
          <a:p>
            <a:r>
              <a:rPr lang="es-ES" dirty="0"/>
              <a:t>lean el siguiente artículo de divulgación </a:t>
            </a:r>
            <a:r>
              <a:rPr lang="es-ES" dirty="0" err="1"/>
              <a:t>pág</a:t>
            </a:r>
            <a:r>
              <a:rPr lang="es-ES" dirty="0"/>
              <a:t> 116 a 119, indicaré que reflexionen y comenten acerca de los siguientes elementos que se encuentran en el texto que leyeron</a:t>
            </a:r>
          </a:p>
          <a:p>
            <a:r>
              <a:rPr lang="es-ES" dirty="0"/>
              <a:t>¿Está dirigido a especialistas o a personas que no conocen mucho del tema?</a:t>
            </a:r>
          </a:p>
          <a:p>
            <a:r>
              <a:rPr lang="es-ES" dirty="0"/>
              <a:t>¿Cuál es su propósito principal?</a:t>
            </a:r>
          </a:p>
          <a:p>
            <a:r>
              <a:rPr lang="es-ES" dirty="0"/>
              <a:t>¿Qué información transmite?</a:t>
            </a:r>
          </a:p>
          <a:p>
            <a:r>
              <a:rPr lang="es-ES" dirty="0"/>
              <a:t>¿Qué recursos utiliza: descripciones, explicaciones, definiciones, demostraciones? Ejemplifica.</a:t>
            </a:r>
          </a:p>
          <a:p>
            <a:r>
              <a:rPr lang="es-ES" dirty="0"/>
              <a:t>¿Qué función tienen las ilustraciones y las fotografías?</a:t>
            </a:r>
          </a:p>
          <a:p>
            <a:r>
              <a:rPr lang="es-ES" dirty="0"/>
              <a:t>¿Qué conclusiones ofrece?</a:t>
            </a:r>
          </a:p>
          <a:p>
            <a:r>
              <a:rPr lang="es-ES" dirty="0"/>
              <a:t>Pediré que a partir de sus respuestas, escriban en sus cuadernos las características que identificaron en el artículo de divulgación.</a:t>
            </a:r>
          </a:p>
          <a:p>
            <a:endParaRPr lang="en-US" dirty="0"/>
          </a:p>
        </p:txBody>
      </p:sp>
    </p:spTree>
    <p:extLst>
      <p:ext uri="{BB962C8B-B14F-4D97-AF65-F5344CB8AC3E}">
        <p14:creationId xmlns:p14="http://schemas.microsoft.com/office/powerpoint/2010/main" val="2172907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9634" y="365126"/>
            <a:ext cx="11364686" cy="627652"/>
          </a:xfrm>
        </p:spPr>
        <p:txBody>
          <a:bodyPr>
            <a:normAutofit/>
          </a:bodyPr>
          <a:lstStyle/>
          <a:p>
            <a:pPr algn="ctr"/>
            <a:r>
              <a:rPr lang="en-US" sz="2400" dirty="0">
                <a:latin typeface="Arial" panose="020B0604020202020204" pitchFamily="34" charset="0"/>
                <a:cs typeface="Arial" panose="020B0604020202020204" pitchFamily="34" charset="0"/>
              </a:rPr>
              <a:t>DESARROLLO DE LAS ACCIONES</a:t>
            </a:r>
          </a:p>
        </p:txBody>
      </p:sp>
      <p:pic>
        <p:nvPicPr>
          <p:cNvPr id="5" name="Marcador de contenido 4"/>
          <p:cNvPicPr>
            <a:picLocks noGrp="1" noChangeAspect="1"/>
          </p:cNvPicPr>
          <p:nvPr>
            <p:ph sz="half" idx="1"/>
          </p:nvPr>
        </p:nvPicPr>
        <p:blipFill>
          <a:blip r:embed="rId2"/>
          <a:stretch>
            <a:fillRect/>
          </a:stretch>
        </p:blipFill>
        <p:spPr>
          <a:xfrm>
            <a:off x="449897" y="992778"/>
            <a:ext cx="5480640" cy="5548286"/>
          </a:xfrm>
          <a:prstGeom prst="rect">
            <a:avLst/>
          </a:prstGeom>
        </p:spPr>
      </p:pic>
      <p:sp>
        <p:nvSpPr>
          <p:cNvPr id="4" name="Marcador de contenido 3"/>
          <p:cNvSpPr>
            <a:spLocks noGrp="1"/>
          </p:cNvSpPr>
          <p:nvPr>
            <p:ph sz="half" idx="2"/>
          </p:nvPr>
        </p:nvSpPr>
        <p:spPr>
          <a:xfrm>
            <a:off x="6172200" y="992778"/>
            <a:ext cx="5532120" cy="5643153"/>
          </a:xfrm>
        </p:spPr>
        <p:txBody>
          <a:bodyPr>
            <a:normAutofit fontScale="62500" lnSpcReduction="20000"/>
          </a:bodyPr>
          <a:lstStyle/>
          <a:p>
            <a:r>
              <a:rPr lang="es-ES" dirty="0"/>
              <a:t>Explicaré que la estructura de los artículos de divulgación, a grandes rasgos, es la siguiente:</a:t>
            </a:r>
          </a:p>
          <a:p>
            <a:r>
              <a:rPr lang="es-ES" b="1" dirty="0"/>
              <a:t>Título. </a:t>
            </a:r>
            <a:r>
              <a:rPr lang="es-ES" dirty="0"/>
              <a:t>Debe ser corto, atractivo y estar relacionado con el contenido del escrito.</a:t>
            </a:r>
          </a:p>
          <a:p>
            <a:r>
              <a:rPr lang="es-ES" b="1" dirty="0"/>
              <a:t>Nombre de los autores. </a:t>
            </a:r>
            <a:r>
              <a:rPr lang="es-ES" dirty="0"/>
              <a:t>Resumen. Se presenta de manera breve y concisa el contenido del artículo.</a:t>
            </a:r>
          </a:p>
          <a:p>
            <a:r>
              <a:rPr lang="es-ES" b="1" dirty="0"/>
              <a:t>Introducción. </a:t>
            </a:r>
            <a:r>
              <a:rPr lang="es-ES" dirty="0"/>
              <a:t>Se exponen los objetivos del estudio. Tiene que ser clara y original.</a:t>
            </a:r>
          </a:p>
          <a:p>
            <a:r>
              <a:rPr lang="es-ES" b="1" dirty="0"/>
              <a:t>Materiales y métodos. </a:t>
            </a:r>
            <a:r>
              <a:rPr lang="es-ES" dirty="0"/>
              <a:t>Se describen todos los procedimientos metodológicos involucrados en la investigación y los recursos con los que se contó.</a:t>
            </a:r>
          </a:p>
          <a:p>
            <a:r>
              <a:rPr lang="es-ES" b="1" dirty="0"/>
              <a:t>Resultados. </a:t>
            </a:r>
            <a:r>
              <a:rPr lang="es-ES" dirty="0"/>
              <a:t>Presentación de los resultados de la investigación; pueden ser datos, estadísticas gráficas, esquemas, mapas y fotos que refuercen la explicación de los conceptos científicos. Deben estar expresados con un lenguaje claro y congruente.</a:t>
            </a:r>
          </a:p>
          <a:p>
            <a:r>
              <a:rPr lang="es-ES" b="1" dirty="0"/>
              <a:t>Discusión. </a:t>
            </a:r>
            <a:r>
              <a:rPr lang="es-ES" dirty="0"/>
              <a:t>Se analizan los resultados que se presentaron, se reflexiona sobre si se alcanzaron los objetivos y si se respondió a la pregunta de la investigación.</a:t>
            </a:r>
          </a:p>
          <a:p>
            <a:r>
              <a:rPr lang="es-ES" dirty="0"/>
              <a:t>Referencias. Es la lista de las fuentes consultadas.</a:t>
            </a:r>
          </a:p>
          <a:p>
            <a:endParaRPr lang="en-US" dirty="0"/>
          </a:p>
        </p:txBody>
      </p:sp>
    </p:spTree>
    <p:extLst>
      <p:ext uri="{BB962C8B-B14F-4D97-AF65-F5344CB8AC3E}">
        <p14:creationId xmlns:p14="http://schemas.microsoft.com/office/powerpoint/2010/main" val="2786868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5760" y="365125"/>
            <a:ext cx="11495314" cy="549275"/>
          </a:xfrm>
        </p:spPr>
        <p:txBody>
          <a:bodyPr>
            <a:normAutofit/>
          </a:bodyPr>
          <a:lstStyle/>
          <a:p>
            <a:pPr algn="ctr"/>
            <a:r>
              <a:rPr lang="en-US" sz="2400" dirty="0">
                <a:latin typeface="Arial" panose="020B0604020202020204" pitchFamily="34" charset="0"/>
                <a:cs typeface="Arial" panose="020B0604020202020204" pitchFamily="34" charset="0"/>
              </a:rPr>
              <a:t>DESARROLLO DE LAS ACCIONES</a:t>
            </a:r>
          </a:p>
        </p:txBody>
      </p:sp>
      <p:graphicFrame>
        <p:nvGraphicFramePr>
          <p:cNvPr id="6" name="Marcador de contenido 5"/>
          <p:cNvGraphicFramePr>
            <a:graphicFrameLocks noGrp="1"/>
          </p:cNvGraphicFramePr>
          <p:nvPr>
            <p:ph sz="half" idx="1"/>
            <p:extLst>
              <p:ext uri="{D42A27DB-BD31-4B8C-83A1-F6EECF244321}">
                <p14:modId xmlns:p14="http://schemas.microsoft.com/office/powerpoint/2010/main" val="1830470880"/>
              </p:ext>
            </p:extLst>
          </p:nvPr>
        </p:nvGraphicFramePr>
        <p:xfrm>
          <a:off x="365760" y="1729743"/>
          <a:ext cx="5654675" cy="3495400"/>
        </p:xfrm>
        <a:graphic>
          <a:graphicData uri="http://schemas.openxmlformats.org/drawingml/2006/table">
            <a:tbl>
              <a:tblPr firstRow="1" firstCol="1" bandRow="1">
                <a:tableStyleId>{5C22544A-7EE6-4342-B048-85BDC9FD1C3A}</a:tableStyleId>
              </a:tblPr>
              <a:tblGrid>
                <a:gridCol w="1838945">
                  <a:extLst>
                    <a:ext uri="{9D8B030D-6E8A-4147-A177-3AD203B41FA5}">
                      <a16:colId xmlns:a16="http://schemas.microsoft.com/office/drawing/2014/main" val="1960924309"/>
                    </a:ext>
                  </a:extLst>
                </a:gridCol>
                <a:gridCol w="1907865">
                  <a:extLst>
                    <a:ext uri="{9D8B030D-6E8A-4147-A177-3AD203B41FA5}">
                      <a16:colId xmlns:a16="http://schemas.microsoft.com/office/drawing/2014/main" val="757712349"/>
                    </a:ext>
                  </a:extLst>
                </a:gridCol>
                <a:gridCol w="1907865">
                  <a:extLst>
                    <a:ext uri="{9D8B030D-6E8A-4147-A177-3AD203B41FA5}">
                      <a16:colId xmlns:a16="http://schemas.microsoft.com/office/drawing/2014/main" val="3296444798"/>
                    </a:ext>
                  </a:extLst>
                </a:gridCol>
              </a:tblGrid>
              <a:tr h="699080">
                <a:tc>
                  <a:txBody>
                    <a:bodyPr/>
                    <a:lstStyle/>
                    <a:p>
                      <a:pPr algn="ctr">
                        <a:lnSpc>
                          <a:spcPct val="107000"/>
                        </a:lnSpc>
                        <a:spcAft>
                          <a:spcPts val="0"/>
                        </a:spcAft>
                      </a:pPr>
                      <a:r>
                        <a:rPr lang="es-MX" sz="1600">
                          <a:effectLst/>
                        </a:rPr>
                        <a:t>Fuente de consulta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9091" marR="59091" marT="0" marB="0"/>
                </a:tc>
                <a:tc>
                  <a:txBody>
                    <a:bodyPr/>
                    <a:lstStyle/>
                    <a:p>
                      <a:pPr algn="ctr">
                        <a:lnSpc>
                          <a:spcPct val="107000"/>
                        </a:lnSpc>
                        <a:spcAft>
                          <a:spcPts val="0"/>
                        </a:spcAft>
                      </a:pPr>
                      <a:r>
                        <a:rPr lang="es-MX" sz="1600">
                          <a:effectLst/>
                        </a:rPr>
                        <a:t>Título del artículo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9091" marR="59091" marT="0" marB="0"/>
                </a:tc>
                <a:tc>
                  <a:txBody>
                    <a:bodyPr/>
                    <a:lstStyle/>
                    <a:p>
                      <a:pPr algn="ctr">
                        <a:lnSpc>
                          <a:spcPct val="107000"/>
                        </a:lnSpc>
                        <a:spcAft>
                          <a:spcPts val="0"/>
                        </a:spcAft>
                      </a:pPr>
                      <a:r>
                        <a:rPr lang="es-MX" sz="1600" dirty="0">
                          <a:effectLst/>
                        </a:rPr>
                        <a:t>Tema del artículo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091" marR="59091" marT="0" marB="0"/>
                </a:tc>
                <a:extLst>
                  <a:ext uri="{0D108BD9-81ED-4DB2-BD59-A6C34878D82A}">
                    <a16:rowId xmlns:a16="http://schemas.microsoft.com/office/drawing/2014/main" val="582329376"/>
                  </a:ext>
                </a:extLst>
              </a:tr>
              <a:tr h="699080">
                <a:tc>
                  <a:txBody>
                    <a:bodyPr/>
                    <a:lstStyle/>
                    <a:p>
                      <a:pPr>
                        <a:lnSpc>
                          <a:spcPct val="107000"/>
                        </a:lnSpc>
                        <a:spcAft>
                          <a:spcPts val="0"/>
                        </a:spcAft>
                      </a:pPr>
                      <a:r>
                        <a:rPr lang="es-MX"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091" marR="59091" marT="0" marB="0"/>
                </a:tc>
                <a:tc>
                  <a:txBody>
                    <a:bodyPr/>
                    <a:lstStyle/>
                    <a:p>
                      <a:pPr>
                        <a:lnSpc>
                          <a:spcPct val="107000"/>
                        </a:lnSpc>
                        <a:spcAft>
                          <a:spcPts val="0"/>
                        </a:spcAft>
                      </a:pPr>
                      <a:r>
                        <a:rPr lang="es-MX"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091" marR="59091" marT="0" marB="0"/>
                </a:tc>
                <a:tc>
                  <a:txBody>
                    <a:bodyPr/>
                    <a:lstStyle/>
                    <a:p>
                      <a:pPr>
                        <a:lnSpc>
                          <a:spcPct val="107000"/>
                        </a:lnSpc>
                        <a:spcAft>
                          <a:spcPts val="0"/>
                        </a:spcAft>
                      </a:pPr>
                      <a:r>
                        <a:rPr lang="es-MX"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091" marR="59091" marT="0" marB="0"/>
                </a:tc>
                <a:extLst>
                  <a:ext uri="{0D108BD9-81ED-4DB2-BD59-A6C34878D82A}">
                    <a16:rowId xmlns:a16="http://schemas.microsoft.com/office/drawing/2014/main" val="2157526744"/>
                  </a:ext>
                </a:extLst>
              </a:tr>
              <a:tr h="699080">
                <a:tc>
                  <a:txBody>
                    <a:bodyPr/>
                    <a:lstStyle/>
                    <a:p>
                      <a:pPr>
                        <a:lnSpc>
                          <a:spcPct val="107000"/>
                        </a:lnSpc>
                        <a:spcAft>
                          <a:spcPts val="0"/>
                        </a:spcAft>
                      </a:pPr>
                      <a:r>
                        <a:rPr lang="es-MX"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091" marR="59091" marT="0" marB="0"/>
                </a:tc>
                <a:tc>
                  <a:txBody>
                    <a:bodyPr/>
                    <a:lstStyle/>
                    <a:p>
                      <a:pPr>
                        <a:lnSpc>
                          <a:spcPct val="107000"/>
                        </a:lnSpc>
                        <a:spcAft>
                          <a:spcPts val="0"/>
                        </a:spcAft>
                      </a:pPr>
                      <a:r>
                        <a:rPr lang="es-MX"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091" marR="59091" marT="0" marB="0"/>
                </a:tc>
                <a:tc>
                  <a:txBody>
                    <a:bodyPr/>
                    <a:lstStyle/>
                    <a:p>
                      <a:pPr>
                        <a:lnSpc>
                          <a:spcPct val="107000"/>
                        </a:lnSpc>
                        <a:spcAft>
                          <a:spcPts val="0"/>
                        </a:spcAft>
                      </a:pPr>
                      <a:r>
                        <a:rPr lang="es-MX"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091" marR="59091" marT="0" marB="0"/>
                </a:tc>
                <a:extLst>
                  <a:ext uri="{0D108BD9-81ED-4DB2-BD59-A6C34878D82A}">
                    <a16:rowId xmlns:a16="http://schemas.microsoft.com/office/drawing/2014/main" val="1350118351"/>
                  </a:ext>
                </a:extLst>
              </a:tr>
              <a:tr h="699080">
                <a:tc>
                  <a:txBody>
                    <a:bodyPr/>
                    <a:lstStyle/>
                    <a:p>
                      <a:pPr>
                        <a:lnSpc>
                          <a:spcPct val="107000"/>
                        </a:lnSpc>
                        <a:spcAft>
                          <a:spcPts val="0"/>
                        </a:spcAft>
                      </a:pPr>
                      <a:r>
                        <a:rPr lang="es-MX"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091" marR="59091" marT="0" marB="0"/>
                </a:tc>
                <a:tc>
                  <a:txBody>
                    <a:bodyPr/>
                    <a:lstStyle/>
                    <a:p>
                      <a:pPr>
                        <a:lnSpc>
                          <a:spcPct val="107000"/>
                        </a:lnSpc>
                        <a:spcAft>
                          <a:spcPts val="0"/>
                        </a:spcAft>
                      </a:pPr>
                      <a:r>
                        <a:rPr lang="es-MX"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091" marR="59091" marT="0" marB="0"/>
                </a:tc>
                <a:tc>
                  <a:txBody>
                    <a:bodyPr/>
                    <a:lstStyle/>
                    <a:p>
                      <a:pPr>
                        <a:lnSpc>
                          <a:spcPct val="107000"/>
                        </a:lnSpc>
                        <a:spcAft>
                          <a:spcPts val="0"/>
                        </a:spcAft>
                      </a:pPr>
                      <a:r>
                        <a:rPr lang="es-MX"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091" marR="59091" marT="0" marB="0"/>
                </a:tc>
                <a:extLst>
                  <a:ext uri="{0D108BD9-81ED-4DB2-BD59-A6C34878D82A}">
                    <a16:rowId xmlns:a16="http://schemas.microsoft.com/office/drawing/2014/main" val="3909198887"/>
                  </a:ext>
                </a:extLst>
              </a:tr>
              <a:tr h="699080">
                <a:tc>
                  <a:txBody>
                    <a:bodyPr/>
                    <a:lstStyle/>
                    <a:p>
                      <a:pPr>
                        <a:lnSpc>
                          <a:spcPct val="107000"/>
                        </a:lnSpc>
                        <a:spcAft>
                          <a:spcPts val="0"/>
                        </a:spcAft>
                      </a:pPr>
                      <a:r>
                        <a:rPr lang="es-MX"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091" marR="59091" marT="0" marB="0"/>
                </a:tc>
                <a:tc>
                  <a:txBody>
                    <a:bodyPr/>
                    <a:lstStyle/>
                    <a:p>
                      <a:pPr>
                        <a:lnSpc>
                          <a:spcPct val="107000"/>
                        </a:lnSpc>
                        <a:spcAft>
                          <a:spcPts val="0"/>
                        </a:spcAft>
                      </a:pPr>
                      <a:r>
                        <a:rPr lang="es-MX"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091" marR="59091" marT="0" marB="0"/>
                </a:tc>
                <a:tc>
                  <a:txBody>
                    <a:bodyPr/>
                    <a:lstStyle/>
                    <a:p>
                      <a:pPr>
                        <a:lnSpc>
                          <a:spcPct val="107000"/>
                        </a:lnSpc>
                        <a:spcAft>
                          <a:spcPts val="0"/>
                        </a:spcAft>
                      </a:pPr>
                      <a:r>
                        <a:rPr lang="es-MX"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091" marR="59091" marT="0" marB="0"/>
                </a:tc>
                <a:extLst>
                  <a:ext uri="{0D108BD9-81ED-4DB2-BD59-A6C34878D82A}">
                    <a16:rowId xmlns:a16="http://schemas.microsoft.com/office/drawing/2014/main" val="3946603923"/>
                  </a:ext>
                </a:extLst>
              </a:tr>
            </a:tbl>
          </a:graphicData>
        </a:graphic>
      </p:graphicFrame>
      <p:sp>
        <p:nvSpPr>
          <p:cNvPr id="4" name="Marcador de contenido 3"/>
          <p:cNvSpPr>
            <a:spLocks noGrp="1"/>
          </p:cNvSpPr>
          <p:nvPr>
            <p:ph sz="half" idx="2"/>
          </p:nvPr>
        </p:nvSpPr>
        <p:spPr>
          <a:xfrm>
            <a:off x="6172200" y="914400"/>
            <a:ext cx="5688874" cy="5773783"/>
          </a:xfrm>
        </p:spPr>
        <p:txBody>
          <a:bodyPr>
            <a:normAutofit/>
          </a:bodyPr>
          <a:lstStyle/>
          <a:p>
            <a:r>
              <a:rPr lang="es-ES" sz="2200" dirty="0">
                <a:latin typeface="Arial" panose="020B0604020202020204" pitchFamily="34" charset="0"/>
                <a:cs typeface="Arial" panose="020B0604020202020204" pitchFamily="34" charset="0"/>
              </a:rPr>
              <a:t>Pediré que reúnan diversas fuentes en las que puedan encontrar artículos de divulgación: libros, revistas, artículos, periódicos, revistas e internet.</a:t>
            </a:r>
          </a:p>
          <a:p>
            <a:r>
              <a:rPr lang="es-ES" sz="2200" dirty="0">
                <a:latin typeface="Arial" panose="020B0604020202020204" pitchFamily="34" charset="0"/>
                <a:cs typeface="Arial" panose="020B0604020202020204" pitchFamily="34" charset="0"/>
              </a:rPr>
              <a:t>Indicaré que analicen los artículos de divulgación y respondan:</a:t>
            </a:r>
          </a:p>
          <a:p>
            <a:r>
              <a:rPr lang="es-ES" sz="2200" dirty="0">
                <a:latin typeface="Arial" panose="020B0604020202020204" pitchFamily="34" charset="0"/>
                <a:cs typeface="Arial" panose="020B0604020202020204" pitchFamily="34" charset="0"/>
              </a:rPr>
              <a:t>¿De qué temas tratan los artículos?</a:t>
            </a:r>
          </a:p>
          <a:p>
            <a:r>
              <a:rPr lang="es-ES" sz="2200" dirty="0">
                <a:latin typeface="Arial" panose="020B0604020202020204" pitchFamily="34" charset="0"/>
                <a:cs typeface="Arial" panose="020B0604020202020204" pitchFamily="34" charset="0"/>
              </a:rPr>
              <a:t>¿Qué datos reflejan los artículos?</a:t>
            </a:r>
          </a:p>
          <a:p>
            <a:r>
              <a:rPr lang="es-ES" sz="2200" dirty="0">
                <a:latin typeface="Arial" panose="020B0604020202020204" pitchFamily="34" charset="0"/>
                <a:cs typeface="Arial" panose="020B0604020202020204" pitchFamily="34" charset="0"/>
              </a:rPr>
              <a:t>¿Es importante que las personas estén enteradas acerca de los temas tratadas en los artículos?</a:t>
            </a:r>
          </a:p>
          <a:p>
            <a:r>
              <a:rPr lang="es-ES" dirty="0"/>
              <a:t>Pediré que completen la tabla con la información recopilada en la actividad de surgimiento.</a:t>
            </a:r>
            <a:endParaRPr lang="en-US" dirty="0"/>
          </a:p>
        </p:txBody>
      </p:sp>
    </p:spTree>
    <p:extLst>
      <p:ext uri="{BB962C8B-B14F-4D97-AF65-F5344CB8AC3E}">
        <p14:creationId xmlns:p14="http://schemas.microsoft.com/office/powerpoint/2010/main" val="2152450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5759" y="365125"/>
            <a:ext cx="11482251" cy="457835"/>
          </a:xfrm>
        </p:spPr>
        <p:txBody>
          <a:bodyPr>
            <a:normAutofit/>
          </a:bodyPr>
          <a:lstStyle/>
          <a:p>
            <a:pPr algn="ctr"/>
            <a:r>
              <a:rPr lang="en-US" sz="2400" dirty="0">
                <a:latin typeface="Arial" panose="020B0604020202020204" pitchFamily="34" charset="0"/>
                <a:cs typeface="Arial" panose="020B0604020202020204" pitchFamily="34" charset="0"/>
              </a:rPr>
              <a:t>DESARROLLO DE LAS ACCIONES</a:t>
            </a:r>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3844629149"/>
              </p:ext>
            </p:extLst>
          </p:nvPr>
        </p:nvGraphicFramePr>
        <p:xfrm>
          <a:off x="226130" y="837921"/>
          <a:ext cx="5946069" cy="3172380"/>
        </p:xfrm>
        <a:graphic>
          <a:graphicData uri="http://schemas.openxmlformats.org/drawingml/2006/table">
            <a:tbl>
              <a:tblPr firstRow="1" firstCol="1" bandRow="1">
                <a:tableStyleId>{5C22544A-7EE6-4342-B048-85BDC9FD1C3A}</a:tableStyleId>
              </a:tblPr>
              <a:tblGrid>
                <a:gridCol w="927738">
                  <a:extLst>
                    <a:ext uri="{9D8B030D-6E8A-4147-A177-3AD203B41FA5}">
                      <a16:colId xmlns:a16="http://schemas.microsoft.com/office/drawing/2014/main" val="793676796"/>
                    </a:ext>
                  </a:extLst>
                </a:gridCol>
                <a:gridCol w="938007">
                  <a:extLst>
                    <a:ext uri="{9D8B030D-6E8A-4147-A177-3AD203B41FA5}">
                      <a16:colId xmlns:a16="http://schemas.microsoft.com/office/drawing/2014/main" val="3103965577"/>
                    </a:ext>
                  </a:extLst>
                </a:gridCol>
                <a:gridCol w="938692">
                  <a:extLst>
                    <a:ext uri="{9D8B030D-6E8A-4147-A177-3AD203B41FA5}">
                      <a16:colId xmlns:a16="http://schemas.microsoft.com/office/drawing/2014/main" val="715574569"/>
                    </a:ext>
                  </a:extLst>
                </a:gridCol>
                <a:gridCol w="76684">
                  <a:extLst>
                    <a:ext uri="{9D8B030D-6E8A-4147-A177-3AD203B41FA5}">
                      <a16:colId xmlns:a16="http://schemas.microsoft.com/office/drawing/2014/main" val="2789288413"/>
                    </a:ext>
                  </a:extLst>
                </a:gridCol>
                <a:gridCol w="992781">
                  <a:extLst>
                    <a:ext uri="{9D8B030D-6E8A-4147-A177-3AD203B41FA5}">
                      <a16:colId xmlns:a16="http://schemas.microsoft.com/office/drawing/2014/main" val="3053621634"/>
                    </a:ext>
                  </a:extLst>
                </a:gridCol>
                <a:gridCol w="72226">
                  <a:extLst>
                    <a:ext uri="{9D8B030D-6E8A-4147-A177-3AD203B41FA5}">
                      <a16:colId xmlns:a16="http://schemas.microsoft.com/office/drawing/2014/main" val="2026227123"/>
                    </a:ext>
                  </a:extLst>
                </a:gridCol>
                <a:gridCol w="1004421">
                  <a:extLst>
                    <a:ext uri="{9D8B030D-6E8A-4147-A177-3AD203B41FA5}">
                      <a16:colId xmlns:a16="http://schemas.microsoft.com/office/drawing/2014/main" val="1349552756"/>
                    </a:ext>
                  </a:extLst>
                </a:gridCol>
                <a:gridCol w="995520">
                  <a:extLst>
                    <a:ext uri="{9D8B030D-6E8A-4147-A177-3AD203B41FA5}">
                      <a16:colId xmlns:a16="http://schemas.microsoft.com/office/drawing/2014/main" val="1783976819"/>
                    </a:ext>
                  </a:extLst>
                </a:gridCol>
              </a:tblGrid>
              <a:tr h="215281">
                <a:tc gridSpan="8">
                  <a:txBody>
                    <a:bodyPr/>
                    <a:lstStyle/>
                    <a:p>
                      <a:pPr>
                        <a:lnSpc>
                          <a:spcPct val="107000"/>
                        </a:lnSpc>
                        <a:spcAft>
                          <a:spcPts val="0"/>
                        </a:spcAft>
                      </a:pPr>
                      <a:r>
                        <a:rPr lang="es-MX" sz="1100">
                          <a:effectLst/>
                        </a:rPr>
                        <a:t>Múltiplos del Sistema Internacional para metro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7924564"/>
                  </a:ext>
                </a:extLst>
              </a:tr>
              <a:tr h="215281">
                <a:tc gridSpan="3">
                  <a:txBody>
                    <a:bodyPr/>
                    <a:lstStyle/>
                    <a:p>
                      <a:pPr>
                        <a:lnSpc>
                          <a:spcPct val="107000"/>
                        </a:lnSpc>
                        <a:spcAft>
                          <a:spcPts val="0"/>
                        </a:spcAft>
                      </a:pPr>
                      <a:r>
                        <a:rPr lang="es-MX" sz="1100">
                          <a:effectLst/>
                        </a:rPr>
                        <a:t>Submúltiplos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hMerge="1">
                  <a:txBody>
                    <a:bodyPr/>
                    <a:lstStyle/>
                    <a:p>
                      <a:endParaRPr lang="en-US"/>
                    </a:p>
                  </a:txBody>
                  <a:tcPr/>
                </a:tc>
                <a:tc rowSpan="13">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9525" marR="9525" marT="9525" marB="9525" anchor="ctr"/>
                </a:tc>
                <a:tc gridSpan="4">
                  <a:txBody>
                    <a:bodyPr/>
                    <a:lstStyle/>
                    <a:p>
                      <a:pPr>
                        <a:lnSpc>
                          <a:spcPct val="107000"/>
                        </a:lnSpc>
                        <a:spcAft>
                          <a:spcPts val="0"/>
                        </a:spcAft>
                      </a:pPr>
                      <a:r>
                        <a:rPr lang="es-MX" sz="1100">
                          <a:effectLst/>
                        </a:rPr>
                        <a:t>Múltiplos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92051326"/>
                  </a:ext>
                </a:extLst>
              </a:tr>
              <a:tr h="215281">
                <a:tc>
                  <a:txBody>
                    <a:bodyPr/>
                    <a:lstStyle/>
                    <a:p>
                      <a:pPr>
                        <a:lnSpc>
                          <a:spcPct val="107000"/>
                        </a:lnSpc>
                        <a:spcAft>
                          <a:spcPts val="0"/>
                        </a:spcAft>
                      </a:pPr>
                      <a:r>
                        <a:rPr lang="es-MX" sz="1100">
                          <a:effectLst/>
                        </a:rPr>
                        <a:t>Valor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MX" sz="1100">
                          <a:effectLst/>
                        </a:rPr>
                        <a:t>Símbolo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MX" sz="1100">
                          <a:effectLst/>
                        </a:rPr>
                        <a:t>Nombre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vMerge="1">
                  <a:txBody>
                    <a:bodyPr/>
                    <a:lstStyle/>
                    <a:p>
                      <a:endParaRPr lang="en-US"/>
                    </a:p>
                  </a:txBody>
                  <a:tcPr/>
                </a:tc>
                <a:tc>
                  <a:txBody>
                    <a:bodyPr/>
                    <a:lstStyle/>
                    <a:p>
                      <a:pPr>
                        <a:lnSpc>
                          <a:spcPct val="107000"/>
                        </a:lnSpc>
                        <a:spcAft>
                          <a:spcPts val="0"/>
                        </a:spcAft>
                      </a:pPr>
                      <a:r>
                        <a:rPr lang="es-MX" sz="1100">
                          <a:effectLst/>
                        </a:rPr>
                        <a:t>Valor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gridSpan="2">
                  <a:txBody>
                    <a:bodyPr/>
                    <a:lstStyle/>
                    <a:p>
                      <a:pPr>
                        <a:lnSpc>
                          <a:spcPct val="107000"/>
                        </a:lnSpc>
                        <a:spcAft>
                          <a:spcPts val="0"/>
                        </a:spcAft>
                      </a:pPr>
                      <a:r>
                        <a:rPr lang="es-MX" sz="1100">
                          <a:effectLst/>
                        </a:rPr>
                        <a:t>Símbolo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a:txBody>
                    <a:bodyPr/>
                    <a:lstStyle/>
                    <a:p>
                      <a:pPr>
                        <a:lnSpc>
                          <a:spcPct val="107000"/>
                        </a:lnSpc>
                        <a:spcAft>
                          <a:spcPts val="0"/>
                        </a:spcAft>
                      </a:pPr>
                      <a:r>
                        <a:rPr lang="es-MX" sz="1100">
                          <a:effectLst/>
                        </a:rPr>
                        <a:t>Nombre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79160755"/>
                  </a:ext>
                </a:extLst>
              </a:tr>
              <a:tr h="215281">
                <a:tc>
                  <a:txBody>
                    <a:bodyPr/>
                    <a:lstStyle/>
                    <a:p>
                      <a:pPr>
                        <a:lnSpc>
                          <a:spcPct val="107000"/>
                        </a:lnSpc>
                        <a:spcAft>
                          <a:spcPts val="0"/>
                        </a:spcAft>
                      </a:pPr>
                      <a:r>
                        <a:rPr lang="es-MX" sz="1100">
                          <a:effectLst/>
                        </a:rPr>
                        <a:t>10</a:t>
                      </a:r>
                      <a:r>
                        <a:rPr lang="es-MX" sz="1100" baseline="30000">
                          <a:effectLst/>
                        </a:rPr>
                        <a:t>−1</a:t>
                      </a:r>
                      <a:r>
                        <a:rPr lang="es-MX" sz="1100">
                          <a:effectLst/>
                        </a:rPr>
                        <a:t>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MX" sz="1100">
                          <a:effectLst/>
                        </a:rPr>
                        <a:t>dm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MX" sz="1100">
                          <a:effectLst/>
                        </a:rPr>
                        <a:t>decímetro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vMerge="1">
                  <a:txBody>
                    <a:bodyPr/>
                    <a:lstStyle/>
                    <a:p>
                      <a:endParaRPr lang="en-US"/>
                    </a:p>
                  </a:txBody>
                  <a:tcPr/>
                </a:tc>
                <a:tc>
                  <a:txBody>
                    <a:bodyPr/>
                    <a:lstStyle/>
                    <a:p>
                      <a:pPr>
                        <a:lnSpc>
                          <a:spcPct val="107000"/>
                        </a:lnSpc>
                        <a:spcAft>
                          <a:spcPts val="0"/>
                        </a:spcAft>
                      </a:pPr>
                      <a:r>
                        <a:rPr lang="es-MX" sz="1100">
                          <a:effectLst/>
                        </a:rPr>
                        <a:t>10</a:t>
                      </a:r>
                      <a:r>
                        <a:rPr lang="es-MX" sz="1100" baseline="30000">
                          <a:effectLst/>
                        </a:rPr>
                        <a:t>1</a:t>
                      </a:r>
                      <a:r>
                        <a:rPr lang="es-MX" sz="1100">
                          <a:effectLst/>
                        </a:rPr>
                        <a:t>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gridSpan="2">
                  <a:txBody>
                    <a:bodyPr/>
                    <a:lstStyle/>
                    <a:p>
                      <a:pPr>
                        <a:lnSpc>
                          <a:spcPct val="107000"/>
                        </a:lnSpc>
                        <a:spcAft>
                          <a:spcPts val="0"/>
                        </a:spcAft>
                      </a:pPr>
                      <a:r>
                        <a:rPr lang="es-MX" sz="1100">
                          <a:effectLst/>
                        </a:rPr>
                        <a:t>dam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a:txBody>
                    <a:bodyPr/>
                    <a:lstStyle/>
                    <a:p>
                      <a:pPr>
                        <a:lnSpc>
                          <a:spcPct val="107000"/>
                        </a:lnSpc>
                        <a:spcAft>
                          <a:spcPts val="0"/>
                        </a:spcAft>
                      </a:pPr>
                      <a:r>
                        <a:rPr lang="es-MX" sz="1100">
                          <a:effectLst/>
                        </a:rPr>
                        <a:t>decámetro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22475431"/>
                  </a:ext>
                </a:extLst>
              </a:tr>
              <a:tr h="215281">
                <a:tc>
                  <a:txBody>
                    <a:bodyPr/>
                    <a:lstStyle/>
                    <a:p>
                      <a:pPr>
                        <a:lnSpc>
                          <a:spcPct val="107000"/>
                        </a:lnSpc>
                        <a:spcAft>
                          <a:spcPts val="0"/>
                        </a:spcAft>
                      </a:pPr>
                      <a:r>
                        <a:rPr lang="es-MX" sz="1100">
                          <a:effectLst/>
                        </a:rPr>
                        <a:t>10</a:t>
                      </a:r>
                      <a:r>
                        <a:rPr lang="es-MX" sz="1100" baseline="30000">
                          <a:effectLst/>
                        </a:rPr>
                        <a:t>−2</a:t>
                      </a:r>
                      <a:r>
                        <a:rPr lang="es-MX" sz="1100">
                          <a:effectLst/>
                        </a:rPr>
                        <a:t>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MX" sz="1100">
                          <a:effectLst/>
                        </a:rPr>
                        <a:t>cm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MX" sz="1100">
                          <a:effectLst/>
                        </a:rPr>
                        <a:t>centímetro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vMerge="1">
                  <a:txBody>
                    <a:bodyPr/>
                    <a:lstStyle/>
                    <a:p>
                      <a:endParaRPr lang="en-US"/>
                    </a:p>
                  </a:txBody>
                  <a:tcPr/>
                </a:tc>
                <a:tc>
                  <a:txBody>
                    <a:bodyPr/>
                    <a:lstStyle/>
                    <a:p>
                      <a:pPr>
                        <a:lnSpc>
                          <a:spcPct val="107000"/>
                        </a:lnSpc>
                        <a:spcAft>
                          <a:spcPts val="0"/>
                        </a:spcAft>
                      </a:pPr>
                      <a:r>
                        <a:rPr lang="es-MX" sz="1100">
                          <a:effectLst/>
                        </a:rPr>
                        <a:t>10</a:t>
                      </a:r>
                      <a:r>
                        <a:rPr lang="es-MX" sz="1100" baseline="30000">
                          <a:effectLst/>
                        </a:rPr>
                        <a:t>2</a:t>
                      </a:r>
                      <a:r>
                        <a:rPr lang="es-MX" sz="1100">
                          <a:effectLst/>
                        </a:rPr>
                        <a:t>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gridSpan="2">
                  <a:txBody>
                    <a:bodyPr/>
                    <a:lstStyle/>
                    <a:p>
                      <a:pPr>
                        <a:lnSpc>
                          <a:spcPct val="107000"/>
                        </a:lnSpc>
                        <a:spcAft>
                          <a:spcPts val="0"/>
                        </a:spcAft>
                      </a:pPr>
                      <a:r>
                        <a:rPr lang="es-MX" sz="1100">
                          <a:effectLst/>
                        </a:rPr>
                        <a:t>hm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a:txBody>
                    <a:bodyPr/>
                    <a:lstStyle/>
                    <a:p>
                      <a:pPr>
                        <a:lnSpc>
                          <a:spcPct val="107000"/>
                        </a:lnSpc>
                        <a:spcAft>
                          <a:spcPts val="0"/>
                        </a:spcAft>
                      </a:pPr>
                      <a:r>
                        <a:rPr lang="es-MX" sz="1100">
                          <a:effectLst/>
                        </a:rPr>
                        <a:t>hectómetro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282814708"/>
                  </a:ext>
                </a:extLst>
              </a:tr>
              <a:tr h="215281">
                <a:tc>
                  <a:txBody>
                    <a:bodyPr/>
                    <a:lstStyle/>
                    <a:p>
                      <a:pPr>
                        <a:lnSpc>
                          <a:spcPct val="107000"/>
                        </a:lnSpc>
                        <a:spcAft>
                          <a:spcPts val="0"/>
                        </a:spcAft>
                      </a:pPr>
                      <a:r>
                        <a:rPr lang="es-MX" sz="1100">
                          <a:effectLst/>
                        </a:rPr>
                        <a:t>10</a:t>
                      </a:r>
                      <a:r>
                        <a:rPr lang="es-MX" sz="1100" baseline="30000">
                          <a:effectLst/>
                        </a:rPr>
                        <a:t>−3</a:t>
                      </a:r>
                      <a:r>
                        <a:rPr lang="es-MX" sz="1100">
                          <a:effectLst/>
                        </a:rPr>
                        <a:t>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MX" sz="1100">
                          <a:effectLst/>
                        </a:rPr>
                        <a:t>mm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MX" sz="1100">
                          <a:effectLst/>
                        </a:rPr>
                        <a:t>milímetro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vMerge="1">
                  <a:txBody>
                    <a:bodyPr/>
                    <a:lstStyle/>
                    <a:p>
                      <a:endParaRPr lang="en-US"/>
                    </a:p>
                  </a:txBody>
                  <a:tcPr/>
                </a:tc>
                <a:tc rowSpan="2" gridSpan="2">
                  <a:txBody>
                    <a:bodyPr/>
                    <a:lstStyle/>
                    <a:p>
                      <a:pPr>
                        <a:lnSpc>
                          <a:spcPct val="107000"/>
                        </a:lnSpc>
                        <a:spcAft>
                          <a:spcPts val="0"/>
                        </a:spcAft>
                      </a:pPr>
                      <a:r>
                        <a:rPr lang="es-MX" sz="1100">
                          <a:effectLst/>
                        </a:rPr>
                        <a:t>10</a:t>
                      </a:r>
                      <a:r>
                        <a:rPr lang="es-MX" sz="1100" baseline="30000">
                          <a:effectLst/>
                        </a:rPr>
                        <a:t>3</a:t>
                      </a:r>
                      <a:r>
                        <a:rPr lang="es-MX" sz="1100">
                          <a:effectLst/>
                        </a:rPr>
                        <a:t>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rowSpan="2" hMerge="1">
                  <a:txBody>
                    <a:bodyPr/>
                    <a:lstStyle/>
                    <a:p>
                      <a:endParaRPr lang="en-US"/>
                    </a:p>
                  </a:txBody>
                  <a:tcPr/>
                </a:tc>
                <a:tc rowSpan="2">
                  <a:txBody>
                    <a:bodyPr/>
                    <a:lstStyle/>
                    <a:p>
                      <a:pPr>
                        <a:lnSpc>
                          <a:spcPct val="107000"/>
                        </a:lnSpc>
                        <a:spcAft>
                          <a:spcPts val="0"/>
                        </a:spcAft>
                      </a:pPr>
                      <a:r>
                        <a:rPr lang="es-MX" sz="1100">
                          <a:effectLst/>
                        </a:rPr>
                        <a:t>km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rowSpan="2">
                  <a:txBody>
                    <a:bodyPr/>
                    <a:lstStyle/>
                    <a:p>
                      <a:pPr>
                        <a:lnSpc>
                          <a:spcPct val="107000"/>
                        </a:lnSpc>
                        <a:spcAft>
                          <a:spcPts val="0"/>
                        </a:spcAft>
                      </a:pPr>
                      <a:r>
                        <a:rPr lang="es-MX" sz="1100">
                          <a:effectLst/>
                        </a:rPr>
                        <a:t>kilómetro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873650446"/>
                  </a:ext>
                </a:extLst>
              </a:tr>
              <a:tr h="158446">
                <a:tc rowSpan="2">
                  <a:txBody>
                    <a:bodyPr/>
                    <a:lstStyle/>
                    <a:p>
                      <a:pPr>
                        <a:lnSpc>
                          <a:spcPct val="107000"/>
                        </a:lnSpc>
                        <a:spcAft>
                          <a:spcPts val="0"/>
                        </a:spcAft>
                      </a:pPr>
                      <a:r>
                        <a:rPr lang="es-MX" sz="1100">
                          <a:effectLst/>
                        </a:rPr>
                        <a:t>10</a:t>
                      </a:r>
                      <a:r>
                        <a:rPr lang="es-MX" sz="1100" baseline="30000">
                          <a:effectLst/>
                        </a:rPr>
                        <a:t>−6</a:t>
                      </a:r>
                      <a:r>
                        <a:rPr lang="es-MX" sz="1100">
                          <a:effectLst/>
                        </a:rPr>
                        <a:t>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rowSpan="2">
                  <a:txBody>
                    <a:bodyPr/>
                    <a:lstStyle/>
                    <a:p>
                      <a:pPr>
                        <a:lnSpc>
                          <a:spcPct val="107000"/>
                        </a:lnSpc>
                        <a:spcAft>
                          <a:spcPts val="0"/>
                        </a:spcAft>
                      </a:pPr>
                      <a:r>
                        <a:rPr lang="es-MX" sz="1100">
                          <a:effectLst/>
                        </a:rPr>
                        <a:t>µm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rowSpan="2">
                  <a:txBody>
                    <a:bodyPr/>
                    <a:lstStyle/>
                    <a:p>
                      <a:pPr>
                        <a:lnSpc>
                          <a:spcPct val="107000"/>
                        </a:lnSpc>
                        <a:spcAft>
                          <a:spcPts val="0"/>
                        </a:spcAft>
                      </a:pPr>
                      <a:r>
                        <a:rPr lang="es-MX" sz="1100">
                          <a:effectLst/>
                        </a:rPr>
                        <a:t>micrómetro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43570961"/>
                  </a:ext>
                </a:extLst>
              </a:tr>
              <a:tr h="215281">
                <a:tc vMerge="1">
                  <a:txBody>
                    <a:bodyPr/>
                    <a:lstStyle/>
                    <a:p>
                      <a:pPr>
                        <a:lnSpc>
                          <a:spcPct val="107000"/>
                        </a:lnSpc>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vMerge="1">
                  <a:txBody>
                    <a:bodyPr/>
                    <a:lstStyle/>
                    <a:p>
                      <a:pPr>
                        <a:lnSpc>
                          <a:spcPct val="107000"/>
                        </a:lnSpc>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vMerge="1">
                  <a:txBody>
                    <a:bodyPr/>
                    <a:lstStyle/>
                    <a:p>
                      <a:pPr>
                        <a:lnSpc>
                          <a:spcPct val="107000"/>
                        </a:lnSpc>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vMerge="1">
                  <a:txBody>
                    <a:bodyPr/>
                    <a:lstStyle/>
                    <a:p>
                      <a:endParaRPr lang="en-US"/>
                    </a:p>
                  </a:txBody>
                  <a:tcPr/>
                </a:tc>
                <a:tc gridSpan="2">
                  <a:txBody>
                    <a:bodyPr/>
                    <a:lstStyle/>
                    <a:p>
                      <a:pPr>
                        <a:lnSpc>
                          <a:spcPct val="107000"/>
                        </a:lnSpc>
                        <a:spcAft>
                          <a:spcPts val="0"/>
                        </a:spcAft>
                      </a:pPr>
                      <a:r>
                        <a:rPr lang="es-MX" sz="1100">
                          <a:effectLst/>
                        </a:rPr>
                        <a:t>10</a:t>
                      </a:r>
                      <a:r>
                        <a:rPr lang="es-MX" sz="1100" baseline="30000">
                          <a:effectLst/>
                        </a:rPr>
                        <a:t>6</a:t>
                      </a:r>
                      <a:r>
                        <a:rPr lang="es-MX" sz="1100">
                          <a:effectLst/>
                        </a:rPr>
                        <a:t>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a:txBody>
                    <a:bodyPr/>
                    <a:lstStyle/>
                    <a:p>
                      <a:pPr>
                        <a:lnSpc>
                          <a:spcPct val="107000"/>
                        </a:lnSpc>
                        <a:spcAft>
                          <a:spcPts val="0"/>
                        </a:spcAft>
                      </a:pPr>
                      <a:r>
                        <a:rPr lang="es-MX" sz="1100">
                          <a:effectLst/>
                        </a:rPr>
                        <a:t>Mm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MX" sz="1100">
                          <a:effectLst/>
                        </a:rPr>
                        <a:t>megámetro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86394428"/>
                  </a:ext>
                </a:extLst>
              </a:tr>
              <a:tr h="215281">
                <a:tc>
                  <a:txBody>
                    <a:bodyPr/>
                    <a:lstStyle/>
                    <a:p>
                      <a:pPr>
                        <a:lnSpc>
                          <a:spcPct val="107000"/>
                        </a:lnSpc>
                        <a:spcAft>
                          <a:spcPts val="0"/>
                        </a:spcAft>
                      </a:pPr>
                      <a:r>
                        <a:rPr lang="es-MX" sz="1100">
                          <a:effectLst/>
                        </a:rPr>
                        <a:t>10</a:t>
                      </a:r>
                      <a:r>
                        <a:rPr lang="es-MX" sz="1100" baseline="30000">
                          <a:effectLst/>
                        </a:rPr>
                        <a:t>−9</a:t>
                      </a:r>
                      <a:r>
                        <a:rPr lang="es-MX" sz="1100">
                          <a:effectLst/>
                        </a:rPr>
                        <a:t>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MX" sz="1100">
                          <a:effectLst/>
                        </a:rPr>
                        <a:t>nm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MX" sz="1100">
                          <a:effectLst/>
                        </a:rPr>
                        <a:t>nanómetro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vMerge="1">
                  <a:txBody>
                    <a:bodyPr/>
                    <a:lstStyle/>
                    <a:p>
                      <a:endParaRPr lang="en-US"/>
                    </a:p>
                  </a:txBody>
                  <a:tcPr/>
                </a:tc>
                <a:tc gridSpan="2">
                  <a:txBody>
                    <a:bodyPr/>
                    <a:lstStyle/>
                    <a:p>
                      <a:pPr>
                        <a:lnSpc>
                          <a:spcPct val="107000"/>
                        </a:lnSpc>
                        <a:spcAft>
                          <a:spcPts val="0"/>
                        </a:spcAft>
                      </a:pPr>
                      <a:r>
                        <a:rPr lang="es-MX" sz="1100">
                          <a:effectLst/>
                        </a:rPr>
                        <a:t>10</a:t>
                      </a:r>
                      <a:r>
                        <a:rPr lang="es-MX" sz="1100" baseline="30000">
                          <a:effectLst/>
                        </a:rPr>
                        <a:t>9</a:t>
                      </a:r>
                      <a:r>
                        <a:rPr lang="es-MX" sz="1100">
                          <a:effectLst/>
                        </a:rPr>
                        <a:t>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a:txBody>
                    <a:bodyPr/>
                    <a:lstStyle/>
                    <a:p>
                      <a:pPr>
                        <a:lnSpc>
                          <a:spcPct val="107000"/>
                        </a:lnSpc>
                        <a:spcAft>
                          <a:spcPts val="0"/>
                        </a:spcAft>
                      </a:pPr>
                      <a:r>
                        <a:rPr lang="es-MX" sz="1100">
                          <a:effectLst/>
                        </a:rPr>
                        <a:t>Gm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MX" sz="1100">
                          <a:effectLst/>
                        </a:rPr>
                        <a:t>gigametro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03574991"/>
                  </a:ext>
                </a:extLst>
              </a:tr>
              <a:tr h="215281">
                <a:tc>
                  <a:txBody>
                    <a:bodyPr/>
                    <a:lstStyle/>
                    <a:p>
                      <a:pPr>
                        <a:lnSpc>
                          <a:spcPct val="107000"/>
                        </a:lnSpc>
                        <a:spcAft>
                          <a:spcPts val="0"/>
                        </a:spcAft>
                      </a:pPr>
                      <a:r>
                        <a:rPr lang="es-MX" sz="1100">
                          <a:effectLst/>
                        </a:rPr>
                        <a:t>10</a:t>
                      </a:r>
                      <a:r>
                        <a:rPr lang="es-MX" sz="1100" baseline="30000">
                          <a:effectLst/>
                        </a:rPr>
                        <a:t>−12</a:t>
                      </a:r>
                      <a:r>
                        <a:rPr lang="es-MX" sz="1100">
                          <a:effectLst/>
                        </a:rPr>
                        <a:t>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MX" sz="1100">
                          <a:effectLst/>
                        </a:rPr>
                        <a:t>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MX" sz="1100">
                          <a:effectLst/>
                        </a:rPr>
                        <a:t>picómetro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vMerge="1">
                  <a:txBody>
                    <a:bodyPr/>
                    <a:lstStyle/>
                    <a:p>
                      <a:endParaRPr lang="en-US"/>
                    </a:p>
                  </a:txBody>
                  <a:tcPr/>
                </a:tc>
                <a:tc gridSpan="2">
                  <a:txBody>
                    <a:bodyPr/>
                    <a:lstStyle/>
                    <a:p>
                      <a:pPr>
                        <a:lnSpc>
                          <a:spcPct val="107000"/>
                        </a:lnSpc>
                        <a:spcAft>
                          <a:spcPts val="0"/>
                        </a:spcAft>
                      </a:pPr>
                      <a:r>
                        <a:rPr lang="es-MX" sz="1100">
                          <a:effectLst/>
                        </a:rPr>
                        <a:t>10</a:t>
                      </a:r>
                      <a:r>
                        <a:rPr lang="es-MX" sz="1100" baseline="30000">
                          <a:effectLst/>
                        </a:rPr>
                        <a:t>12</a:t>
                      </a:r>
                      <a:r>
                        <a:rPr lang="es-MX" sz="1100">
                          <a:effectLst/>
                        </a:rPr>
                        <a:t>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a:txBody>
                    <a:bodyPr/>
                    <a:lstStyle/>
                    <a:p>
                      <a:pPr>
                        <a:lnSpc>
                          <a:spcPct val="107000"/>
                        </a:lnSpc>
                        <a:spcAft>
                          <a:spcPts val="0"/>
                        </a:spcAft>
                      </a:pPr>
                      <a:r>
                        <a:rPr lang="es-MX" sz="1100">
                          <a:effectLst/>
                        </a:rPr>
                        <a:t>Tm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MX" sz="1100">
                          <a:effectLst/>
                        </a:rPr>
                        <a:t>terámetro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206792531"/>
                  </a:ext>
                </a:extLst>
              </a:tr>
              <a:tr h="215281">
                <a:tc>
                  <a:txBody>
                    <a:bodyPr/>
                    <a:lstStyle/>
                    <a:p>
                      <a:pPr>
                        <a:lnSpc>
                          <a:spcPct val="107000"/>
                        </a:lnSpc>
                        <a:spcAft>
                          <a:spcPts val="0"/>
                        </a:spcAft>
                      </a:pPr>
                      <a:r>
                        <a:rPr lang="es-MX" sz="1100">
                          <a:effectLst/>
                        </a:rPr>
                        <a:t>10</a:t>
                      </a:r>
                      <a:r>
                        <a:rPr lang="es-MX" sz="1100" baseline="30000">
                          <a:effectLst/>
                        </a:rPr>
                        <a:t>−15</a:t>
                      </a:r>
                      <a:r>
                        <a:rPr lang="es-MX" sz="1100">
                          <a:effectLst/>
                        </a:rPr>
                        <a:t>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MX" sz="1100">
                          <a:effectLst/>
                        </a:rPr>
                        <a:t>fm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MX" sz="1100">
                          <a:effectLst/>
                        </a:rPr>
                        <a:t>femtómetro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vMerge="1">
                  <a:txBody>
                    <a:bodyPr/>
                    <a:lstStyle/>
                    <a:p>
                      <a:endParaRPr lang="en-US"/>
                    </a:p>
                  </a:txBody>
                  <a:tcPr/>
                </a:tc>
                <a:tc gridSpan="2">
                  <a:txBody>
                    <a:bodyPr/>
                    <a:lstStyle/>
                    <a:p>
                      <a:pPr>
                        <a:lnSpc>
                          <a:spcPct val="107000"/>
                        </a:lnSpc>
                        <a:spcAft>
                          <a:spcPts val="0"/>
                        </a:spcAft>
                      </a:pPr>
                      <a:r>
                        <a:rPr lang="es-MX" sz="1100">
                          <a:effectLst/>
                        </a:rPr>
                        <a:t>10</a:t>
                      </a:r>
                      <a:r>
                        <a:rPr lang="es-MX" sz="1100" baseline="30000">
                          <a:effectLst/>
                        </a:rPr>
                        <a:t>15</a:t>
                      </a:r>
                      <a:r>
                        <a:rPr lang="es-MX" sz="1100">
                          <a:effectLst/>
                        </a:rPr>
                        <a:t>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a:txBody>
                    <a:bodyPr/>
                    <a:lstStyle/>
                    <a:p>
                      <a:pPr>
                        <a:lnSpc>
                          <a:spcPct val="107000"/>
                        </a:lnSpc>
                        <a:spcAft>
                          <a:spcPts val="0"/>
                        </a:spcAft>
                      </a:pPr>
                      <a:r>
                        <a:rPr lang="es-MX" sz="1100">
                          <a:effectLst/>
                        </a:rPr>
                        <a:t>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MX" sz="1100">
                          <a:effectLst/>
                        </a:rPr>
                        <a:t>petámetro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96668563"/>
                  </a:ext>
                </a:extLst>
              </a:tr>
              <a:tr h="215281">
                <a:tc>
                  <a:txBody>
                    <a:bodyPr/>
                    <a:lstStyle/>
                    <a:p>
                      <a:pPr>
                        <a:lnSpc>
                          <a:spcPct val="107000"/>
                        </a:lnSpc>
                        <a:spcAft>
                          <a:spcPts val="0"/>
                        </a:spcAft>
                      </a:pPr>
                      <a:r>
                        <a:rPr lang="es-MX" sz="1100">
                          <a:effectLst/>
                        </a:rPr>
                        <a:t>10</a:t>
                      </a:r>
                      <a:r>
                        <a:rPr lang="es-MX" sz="1100" baseline="30000">
                          <a:effectLst/>
                        </a:rPr>
                        <a:t>−18</a:t>
                      </a:r>
                      <a:r>
                        <a:rPr lang="es-MX" sz="1100">
                          <a:effectLst/>
                        </a:rPr>
                        <a:t>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MX" sz="1100">
                          <a:effectLst/>
                        </a:rPr>
                        <a:t>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MX" sz="1100">
                          <a:effectLst/>
                        </a:rPr>
                        <a:t>attómetro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vMerge="1">
                  <a:txBody>
                    <a:bodyPr/>
                    <a:lstStyle/>
                    <a:p>
                      <a:endParaRPr lang="en-US"/>
                    </a:p>
                  </a:txBody>
                  <a:tcPr/>
                </a:tc>
                <a:tc gridSpan="2">
                  <a:txBody>
                    <a:bodyPr/>
                    <a:lstStyle/>
                    <a:p>
                      <a:pPr>
                        <a:lnSpc>
                          <a:spcPct val="107000"/>
                        </a:lnSpc>
                        <a:spcAft>
                          <a:spcPts val="0"/>
                        </a:spcAft>
                      </a:pPr>
                      <a:r>
                        <a:rPr lang="es-MX" sz="1100">
                          <a:effectLst/>
                        </a:rPr>
                        <a:t>10</a:t>
                      </a:r>
                      <a:r>
                        <a:rPr lang="es-MX" sz="1100" baseline="30000">
                          <a:effectLst/>
                        </a:rPr>
                        <a:t>18</a:t>
                      </a:r>
                      <a:r>
                        <a:rPr lang="es-MX" sz="1100">
                          <a:effectLst/>
                        </a:rPr>
                        <a:t>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a:txBody>
                    <a:bodyPr/>
                    <a:lstStyle/>
                    <a:p>
                      <a:pPr>
                        <a:lnSpc>
                          <a:spcPct val="107000"/>
                        </a:lnSpc>
                        <a:spcAft>
                          <a:spcPts val="0"/>
                        </a:spcAft>
                      </a:pPr>
                      <a:r>
                        <a:rPr lang="es-MX" sz="1100">
                          <a:effectLst/>
                        </a:rPr>
                        <a:t>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MX" sz="1100">
                          <a:effectLst/>
                        </a:rPr>
                        <a:t>hexámetro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836904075"/>
                  </a:ext>
                </a:extLst>
              </a:tr>
              <a:tr h="215281">
                <a:tc>
                  <a:txBody>
                    <a:bodyPr/>
                    <a:lstStyle/>
                    <a:p>
                      <a:pPr>
                        <a:lnSpc>
                          <a:spcPct val="107000"/>
                        </a:lnSpc>
                        <a:spcAft>
                          <a:spcPts val="0"/>
                        </a:spcAft>
                      </a:pPr>
                      <a:r>
                        <a:rPr lang="es-MX" sz="1100">
                          <a:effectLst/>
                        </a:rPr>
                        <a:t>10</a:t>
                      </a:r>
                      <a:r>
                        <a:rPr lang="es-MX" sz="1100" baseline="30000">
                          <a:effectLst/>
                        </a:rPr>
                        <a:t>−21</a:t>
                      </a:r>
                      <a:r>
                        <a:rPr lang="es-MX" sz="1100">
                          <a:effectLst/>
                        </a:rPr>
                        <a:t>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MX" sz="1100">
                          <a:effectLst/>
                        </a:rPr>
                        <a:t>zm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MX" sz="1100">
                          <a:effectLst/>
                        </a:rPr>
                        <a:t>zeptómetro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vMerge="1">
                  <a:txBody>
                    <a:bodyPr/>
                    <a:lstStyle/>
                    <a:p>
                      <a:endParaRPr lang="en-US"/>
                    </a:p>
                  </a:txBody>
                  <a:tcPr/>
                </a:tc>
                <a:tc gridSpan="2">
                  <a:txBody>
                    <a:bodyPr/>
                    <a:lstStyle/>
                    <a:p>
                      <a:pPr>
                        <a:lnSpc>
                          <a:spcPct val="107000"/>
                        </a:lnSpc>
                        <a:spcAft>
                          <a:spcPts val="0"/>
                        </a:spcAft>
                      </a:pPr>
                      <a:r>
                        <a:rPr lang="es-MX" sz="1100">
                          <a:effectLst/>
                        </a:rPr>
                        <a:t>10</a:t>
                      </a:r>
                      <a:r>
                        <a:rPr lang="es-MX" sz="1100" baseline="30000">
                          <a:effectLst/>
                        </a:rPr>
                        <a:t>21</a:t>
                      </a:r>
                      <a:r>
                        <a:rPr lang="es-MX" sz="1100">
                          <a:effectLst/>
                        </a:rPr>
                        <a:t>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a:txBody>
                    <a:bodyPr/>
                    <a:lstStyle/>
                    <a:p>
                      <a:pPr>
                        <a:lnSpc>
                          <a:spcPct val="107000"/>
                        </a:lnSpc>
                        <a:spcAft>
                          <a:spcPts val="0"/>
                        </a:spcAft>
                      </a:pPr>
                      <a:r>
                        <a:rPr lang="es-MX" sz="1100">
                          <a:effectLst/>
                        </a:rPr>
                        <a:t>Zm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MX" sz="1100">
                          <a:effectLst/>
                        </a:rPr>
                        <a:t>zettámetro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707842495"/>
                  </a:ext>
                </a:extLst>
              </a:tr>
              <a:tr h="215281">
                <a:tc>
                  <a:txBody>
                    <a:bodyPr/>
                    <a:lstStyle/>
                    <a:p>
                      <a:pPr>
                        <a:lnSpc>
                          <a:spcPct val="107000"/>
                        </a:lnSpc>
                        <a:spcAft>
                          <a:spcPts val="0"/>
                        </a:spcAft>
                      </a:pPr>
                      <a:r>
                        <a:rPr lang="es-MX" sz="1100">
                          <a:effectLst/>
                        </a:rPr>
                        <a:t>10</a:t>
                      </a:r>
                      <a:r>
                        <a:rPr lang="es-MX" sz="1100" baseline="30000">
                          <a:effectLst/>
                        </a:rPr>
                        <a:t>−24</a:t>
                      </a:r>
                      <a:r>
                        <a:rPr lang="es-MX" sz="1100">
                          <a:effectLst/>
                        </a:rPr>
                        <a:t>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MX" sz="1100">
                          <a:effectLst/>
                        </a:rPr>
                        <a:t>ym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MX" sz="1100">
                          <a:effectLst/>
                        </a:rPr>
                        <a:t>yoctómetro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vMerge="1">
                  <a:txBody>
                    <a:bodyPr/>
                    <a:lstStyle/>
                    <a:p>
                      <a:endParaRPr lang="en-US"/>
                    </a:p>
                  </a:txBody>
                  <a:tcPr/>
                </a:tc>
                <a:tc gridSpan="2">
                  <a:txBody>
                    <a:bodyPr/>
                    <a:lstStyle/>
                    <a:p>
                      <a:pPr>
                        <a:lnSpc>
                          <a:spcPct val="107000"/>
                        </a:lnSpc>
                        <a:spcAft>
                          <a:spcPts val="0"/>
                        </a:spcAft>
                      </a:pPr>
                      <a:r>
                        <a:rPr lang="es-MX" sz="1100">
                          <a:effectLst/>
                        </a:rPr>
                        <a:t>10</a:t>
                      </a:r>
                      <a:r>
                        <a:rPr lang="es-MX" sz="1100" baseline="30000">
                          <a:effectLst/>
                        </a:rPr>
                        <a:t>24</a:t>
                      </a:r>
                      <a:r>
                        <a:rPr lang="es-MX" sz="1100">
                          <a:effectLst/>
                        </a:rPr>
                        <a:t> 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a:txBody>
                    <a:bodyPr/>
                    <a:lstStyle/>
                    <a:p>
                      <a:pPr>
                        <a:lnSpc>
                          <a:spcPct val="107000"/>
                        </a:lnSpc>
                        <a:spcAft>
                          <a:spcPts val="0"/>
                        </a:spcAft>
                      </a:pPr>
                      <a:r>
                        <a:rPr lang="es-MX" sz="1100">
                          <a:effectLst/>
                        </a:rPr>
                        <a:t>Ym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s-MX" sz="1100">
                          <a:effectLst/>
                        </a:rPr>
                        <a:t>yottámetro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17113472"/>
                  </a:ext>
                </a:extLst>
              </a:tr>
              <a:tr h="215281">
                <a:tc gridSpan="8">
                  <a:txBody>
                    <a:bodyPr/>
                    <a:lstStyle/>
                    <a:p>
                      <a:pPr>
                        <a:lnSpc>
                          <a:spcPct val="107000"/>
                        </a:lnSpc>
                        <a:spcAft>
                          <a:spcPts val="0"/>
                        </a:spcAft>
                      </a:pPr>
                      <a:r>
                        <a:rPr lang="es-MX" sz="1100" dirty="0">
                          <a:effectLst/>
                        </a:rPr>
                        <a:t>Los prefijos más comunes aparecen resaltados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2383078"/>
                  </a:ext>
                </a:extLst>
              </a:tr>
            </a:tbl>
          </a:graphicData>
        </a:graphic>
      </p:graphicFrame>
      <p:sp>
        <p:nvSpPr>
          <p:cNvPr id="4" name="Marcador de contenido 3"/>
          <p:cNvSpPr>
            <a:spLocks noGrp="1"/>
          </p:cNvSpPr>
          <p:nvPr>
            <p:ph sz="half" idx="2"/>
          </p:nvPr>
        </p:nvSpPr>
        <p:spPr>
          <a:xfrm>
            <a:off x="6172200" y="822960"/>
            <a:ext cx="5675810" cy="5878286"/>
          </a:xfrm>
        </p:spPr>
        <p:txBody>
          <a:bodyPr>
            <a:normAutofit fontScale="92500" lnSpcReduction="20000"/>
          </a:bodyPr>
          <a:lstStyle/>
          <a:p>
            <a:r>
              <a:rPr lang="es-ES" sz="2400" dirty="0">
                <a:latin typeface="Arial" panose="020B0604020202020204" pitchFamily="34" charset="0"/>
                <a:cs typeface="Arial" panose="020B0604020202020204" pitchFamily="34" charset="0"/>
              </a:rPr>
              <a:t>el metro (símbolo m) es la unidad principal de longitud del Sistema Internacional de Unidades. Un metro es la distancia que recorre la luz en el vacío durante un intervalo de 1/299 792 458 de segundo</a:t>
            </a:r>
            <a:r>
              <a:rPr lang="es-ES" dirty="0"/>
              <a:t>. </a:t>
            </a:r>
          </a:p>
          <a:p>
            <a:endParaRPr lang="es-ES" dirty="0"/>
          </a:p>
          <a:p>
            <a:r>
              <a:rPr lang="es-ES" dirty="0"/>
              <a:t>¿Cuántos m2 hay en hectómetro cuadrado (hm2)? </a:t>
            </a:r>
          </a:p>
          <a:p>
            <a:r>
              <a:rPr lang="es-ES" dirty="0"/>
              <a:t>¿Cuántos m2 hay en un kilómetro cuadrado (km2)? </a:t>
            </a:r>
          </a:p>
          <a:p>
            <a:r>
              <a:rPr lang="es-ES" dirty="0"/>
              <a:t>¿Cuántos m2 hay en un decámetro cuadrado (dam2)? </a:t>
            </a:r>
          </a:p>
          <a:p>
            <a:r>
              <a:rPr lang="es-ES" dirty="0"/>
              <a:t>¿Cuántos dam2 hay en un hectómetro cuadrado (hm2)? </a:t>
            </a:r>
          </a:p>
          <a:p>
            <a:r>
              <a:rPr lang="es-ES" dirty="0"/>
              <a:t>¿Cuántos hm2 hay en un kilómetro cuadrado (km2)? </a:t>
            </a:r>
          </a:p>
          <a:p>
            <a:endParaRPr lang="es-ES" dirty="0"/>
          </a:p>
          <a:p>
            <a:endParaRPr lang="en-US" dirty="0"/>
          </a:p>
        </p:txBody>
      </p:sp>
      <p:graphicFrame>
        <p:nvGraphicFramePr>
          <p:cNvPr id="6" name="Tabla 5"/>
          <p:cNvGraphicFramePr>
            <a:graphicFrameLocks noGrp="1"/>
          </p:cNvGraphicFramePr>
          <p:nvPr>
            <p:extLst>
              <p:ext uri="{D42A27DB-BD31-4B8C-83A1-F6EECF244321}">
                <p14:modId xmlns:p14="http://schemas.microsoft.com/office/powerpoint/2010/main" val="1367044114"/>
              </p:ext>
            </p:extLst>
          </p:nvPr>
        </p:nvGraphicFramePr>
        <p:xfrm>
          <a:off x="241491" y="4127864"/>
          <a:ext cx="5930708" cy="2267312"/>
        </p:xfrm>
        <a:graphic>
          <a:graphicData uri="http://schemas.openxmlformats.org/drawingml/2006/table">
            <a:tbl>
              <a:tblPr firstRow="1" firstCol="1" bandRow="1">
                <a:tableStyleId>{5C22544A-7EE6-4342-B048-85BDC9FD1C3A}</a:tableStyleId>
              </a:tblPr>
              <a:tblGrid>
                <a:gridCol w="2965354">
                  <a:extLst>
                    <a:ext uri="{9D8B030D-6E8A-4147-A177-3AD203B41FA5}">
                      <a16:colId xmlns:a16="http://schemas.microsoft.com/office/drawing/2014/main" val="195967277"/>
                    </a:ext>
                  </a:extLst>
                </a:gridCol>
                <a:gridCol w="2965354">
                  <a:extLst>
                    <a:ext uri="{9D8B030D-6E8A-4147-A177-3AD203B41FA5}">
                      <a16:colId xmlns:a16="http://schemas.microsoft.com/office/drawing/2014/main" val="1251302179"/>
                    </a:ext>
                  </a:extLst>
                </a:gridCol>
              </a:tblGrid>
              <a:tr h="2267312">
                <a:tc>
                  <a:txBody>
                    <a:bodyPr/>
                    <a:lstStyle/>
                    <a:p>
                      <a:pPr>
                        <a:lnSpc>
                          <a:spcPct val="107000"/>
                        </a:lnSpc>
                        <a:spcAft>
                          <a:spcPts val="0"/>
                        </a:spcAft>
                      </a:pPr>
                      <a:r>
                        <a:rPr lang="en-US" sz="1100" dirty="0">
                          <a:effectLst/>
                        </a:rPr>
                        <a:t>0,000 000 000 000 000 000 000 001 </a:t>
                      </a:r>
                      <a:r>
                        <a:rPr lang="en-US" sz="1100" dirty="0" err="1">
                          <a:effectLst/>
                        </a:rPr>
                        <a:t>Ym</a:t>
                      </a:r>
                      <a:endParaRPr lang="en-US" sz="1100" dirty="0">
                        <a:effectLst/>
                      </a:endParaRPr>
                    </a:p>
                    <a:p>
                      <a:pPr>
                        <a:lnSpc>
                          <a:spcPct val="107000"/>
                        </a:lnSpc>
                        <a:spcAft>
                          <a:spcPts val="0"/>
                        </a:spcAft>
                      </a:pPr>
                      <a:r>
                        <a:rPr lang="en-US" sz="1100" dirty="0">
                          <a:effectLst/>
                        </a:rPr>
                        <a:t>0,000 000 000 000 000 000 001 </a:t>
                      </a:r>
                      <a:r>
                        <a:rPr lang="en-US" sz="1100" dirty="0" err="1">
                          <a:effectLst/>
                        </a:rPr>
                        <a:t>Zm</a:t>
                      </a:r>
                      <a:endParaRPr lang="en-US" sz="1100" dirty="0">
                        <a:effectLst/>
                      </a:endParaRPr>
                    </a:p>
                    <a:p>
                      <a:pPr>
                        <a:lnSpc>
                          <a:spcPct val="107000"/>
                        </a:lnSpc>
                        <a:spcAft>
                          <a:spcPts val="0"/>
                        </a:spcAft>
                      </a:pPr>
                      <a:r>
                        <a:rPr lang="en-US" sz="1100" dirty="0">
                          <a:effectLst/>
                        </a:rPr>
                        <a:t>0,000 000 000 000 000 001 </a:t>
                      </a:r>
                      <a:r>
                        <a:rPr lang="en-US" sz="1100" dirty="0" err="1">
                          <a:effectLst/>
                        </a:rPr>
                        <a:t>Em</a:t>
                      </a:r>
                      <a:endParaRPr lang="en-US" sz="1100" dirty="0">
                        <a:effectLst/>
                      </a:endParaRPr>
                    </a:p>
                    <a:p>
                      <a:pPr>
                        <a:lnSpc>
                          <a:spcPct val="107000"/>
                        </a:lnSpc>
                        <a:spcAft>
                          <a:spcPts val="0"/>
                        </a:spcAft>
                      </a:pPr>
                      <a:r>
                        <a:rPr lang="en-US" sz="1100" dirty="0">
                          <a:effectLst/>
                        </a:rPr>
                        <a:t>0,000 000 000 000 001 Pm</a:t>
                      </a:r>
                    </a:p>
                    <a:p>
                      <a:pPr>
                        <a:lnSpc>
                          <a:spcPct val="107000"/>
                        </a:lnSpc>
                        <a:spcAft>
                          <a:spcPts val="0"/>
                        </a:spcAft>
                      </a:pPr>
                      <a:r>
                        <a:rPr lang="en-US" sz="1100" dirty="0">
                          <a:effectLst/>
                        </a:rPr>
                        <a:t>0,000 000 000 001 Tm</a:t>
                      </a:r>
                    </a:p>
                    <a:p>
                      <a:pPr>
                        <a:lnSpc>
                          <a:spcPct val="107000"/>
                        </a:lnSpc>
                        <a:spcAft>
                          <a:spcPts val="0"/>
                        </a:spcAft>
                      </a:pPr>
                      <a:r>
                        <a:rPr lang="en-US" sz="1100" dirty="0">
                          <a:effectLst/>
                        </a:rPr>
                        <a:t>0,000 000 001 Gm</a:t>
                      </a:r>
                    </a:p>
                    <a:p>
                      <a:pPr>
                        <a:lnSpc>
                          <a:spcPct val="107000"/>
                        </a:lnSpc>
                        <a:spcAft>
                          <a:spcPts val="0"/>
                        </a:spcAft>
                      </a:pPr>
                      <a:r>
                        <a:rPr lang="es-MX" sz="1100" dirty="0">
                          <a:effectLst/>
                        </a:rPr>
                        <a:t>0,000 001 Mm</a:t>
                      </a:r>
                      <a:endParaRPr lang="en-US" sz="1100" dirty="0">
                        <a:effectLst/>
                      </a:endParaRPr>
                    </a:p>
                    <a:p>
                      <a:pPr>
                        <a:lnSpc>
                          <a:spcPct val="107000"/>
                        </a:lnSpc>
                        <a:spcAft>
                          <a:spcPts val="0"/>
                        </a:spcAft>
                      </a:pPr>
                      <a:r>
                        <a:rPr lang="es-MX" sz="1100" dirty="0">
                          <a:effectLst/>
                        </a:rPr>
                        <a:t>0,0001 </a:t>
                      </a:r>
                      <a:r>
                        <a:rPr lang="es-MX" sz="1100" dirty="0" err="1">
                          <a:effectLst/>
                        </a:rPr>
                        <a:t>Mam</a:t>
                      </a:r>
                      <a:endParaRPr lang="en-US" sz="1100" dirty="0">
                        <a:effectLst/>
                      </a:endParaRPr>
                    </a:p>
                    <a:p>
                      <a:pPr>
                        <a:lnSpc>
                          <a:spcPct val="107000"/>
                        </a:lnSpc>
                        <a:spcAft>
                          <a:spcPts val="0"/>
                        </a:spcAft>
                      </a:pPr>
                      <a:r>
                        <a:rPr lang="es-MX" sz="1100" dirty="0">
                          <a:effectLst/>
                        </a:rPr>
                        <a:t>0,001 km (antiguamente Km)</a:t>
                      </a:r>
                      <a:endParaRPr lang="en-US" sz="1100" dirty="0">
                        <a:effectLst/>
                      </a:endParaRPr>
                    </a:p>
                    <a:p>
                      <a:pPr>
                        <a:lnSpc>
                          <a:spcPct val="107000"/>
                        </a:lnSpc>
                        <a:spcAft>
                          <a:spcPts val="0"/>
                        </a:spcAft>
                      </a:pPr>
                      <a:r>
                        <a:rPr lang="es-MX" sz="1100" dirty="0">
                          <a:effectLst/>
                        </a:rPr>
                        <a:t>0,01 hm (antiguamente Hm)</a:t>
                      </a:r>
                      <a:endParaRPr lang="en-US" sz="1100" dirty="0">
                        <a:effectLst/>
                      </a:endParaRPr>
                    </a:p>
                    <a:p>
                      <a:pPr>
                        <a:lnSpc>
                          <a:spcPct val="107000"/>
                        </a:lnSpc>
                        <a:spcAft>
                          <a:spcPts val="0"/>
                        </a:spcAft>
                      </a:pPr>
                      <a:r>
                        <a:rPr lang="es-MX" sz="1100" dirty="0">
                          <a:effectLst/>
                        </a:rPr>
                        <a:t>0,1 </a:t>
                      </a:r>
                      <a:r>
                        <a:rPr lang="es-MX" sz="1100" dirty="0" err="1">
                          <a:effectLst/>
                        </a:rPr>
                        <a:t>dam</a:t>
                      </a:r>
                      <a:r>
                        <a:rPr lang="es-MX" sz="1100" dirty="0">
                          <a:effectLst/>
                        </a:rPr>
                        <a:t> (antiguamente Dm)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en-US" sz="1100" dirty="0">
                          <a:effectLst/>
                        </a:rPr>
                        <a:t>10 </a:t>
                      </a:r>
                      <a:r>
                        <a:rPr lang="en-US" sz="1100" dirty="0" err="1">
                          <a:effectLst/>
                        </a:rPr>
                        <a:t>dm</a:t>
                      </a:r>
                      <a:endParaRPr lang="en-US" sz="1100" dirty="0">
                        <a:effectLst/>
                      </a:endParaRPr>
                    </a:p>
                    <a:p>
                      <a:pPr>
                        <a:lnSpc>
                          <a:spcPct val="107000"/>
                        </a:lnSpc>
                        <a:spcAft>
                          <a:spcPts val="0"/>
                        </a:spcAft>
                      </a:pPr>
                      <a:r>
                        <a:rPr lang="en-US" sz="1100" dirty="0">
                          <a:effectLst/>
                        </a:rPr>
                        <a:t>100 cm</a:t>
                      </a:r>
                    </a:p>
                    <a:p>
                      <a:pPr>
                        <a:lnSpc>
                          <a:spcPct val="107000"/>
                        </a:lnSpc>
                        <a:spcAft>
                          <a:spcPts val="0"/>
                        </a:spcAft>
                      </a:pPr>
                      <a:r>
                        <a:rPr lang="en-US" sz="1100" dirty="0">
                          <a:effectLst/>
                        </a:rPr>
                        <a:t>1 000 mm</a:t>
                      </a:r>
                    </a:p>
                    <a:p>
                      <a:pPr>
                        <a:lnSpc>
                          <a:spcPct val="107000"/>
                        </a:lnSpc>
                        <a:spcAft>
                          <a:spcPts val="0"/>
                        </a:spcAft>
                      </a:pPr>
                      <a:r>
                        <a:rPr lang="en-US" sz="1100" dirty="0">
                          <a:effectLst/>
                        </a:rPr>
                        <a:t>1 000 000 </a:t>
                      </a:r>
                      <a:r>
                        <a:rPr lang="es-MX" sz="1100" dirty="0">
                          <a:effectLst/>
                        </a:rPr>
                        <a:t>μ</a:t>
                      </a:r>
                      <a:r>
                        <a:rPr lang="en-US" sz="1100" dirty="0">
                          <a:effectLst/>
                        </a:rPr>
                        <a:t>m</a:t>
                      </a:r>
                    </a:p>
                    <a:p>
                      <a:pPr>
                        <a:lnSpc>
                          <a:spcPct val="107000"/>
                        </a:lnSpc>
                        <a:spcAft>
                          <a:spcPts val="0"/>
                        </a:spcAft>
                      </a:pPr>
                      <a:r>
                        <a:rPr lang="en-US" sz="1100" dirty="0">
                          <a:effectLst/>
                        </a:rPr>
                        <a:t>1 000 000 000 nm</a:t>
                      </a:r>
                    </a:p>
                    <a:p>
                      <a:pPr>
                        <a:lnSpc>
                          <a:spcPct val="107000"/>
                        </a:lnSpc>
                        <a:spcAft>
                          <a:spcPts val="0"/>
                        </a:spcAft>
                      </a:pPr>
                      <a:r>
                        <a:rPr lang="en-US" sz="1100" dirty="0">
                          <a:effectLst/>
                        </a:rPr>
                        <a:t>10 000 000 000 Å</a:t>
                      </a:r>
                    </a:p>
                    <a:p>
                      <a:pPr>
                        <a:lnSpc>
                          <a:spcPct val="107000"/>
                        </a:lnSpc>
                        <a:spcAft>
                          <a:spcPts val="0"/>
                        </a:spcAft>
                      </a:pPr>
                      <a:r>
                        <a:rPr lang="en-US" sz="1100" dirty="0">
                          <a:effectLst/>
                        </a:rPr>
                        <a:t>1 000 000 000 000 pm</a:t>
                      </a:r>
                    </a:p>
                    <a:p>
                      <a:pPr>
                        <a:lnSpc>
                          <a:spcPct val="107000"/>
                        </a:lnSpc>
                        <a:spcAft>
                          <a:spcPts val="0"/>
                        </a:spcAft>
                      </a:pPr>
                      <a:r>
                        <a:rPr lang="en-US" sz="1100" dirty="0">
                          <a:effectLst/>
                        </a:rPr>
                        <a:t>1 000 000 000 000 000 </a:t>
                      </a:r>
                      <a:r>
                        <a:rPr lang="en-US" sz="1100" dirty="0" err="1">
                          <a:effectLst/>
                        </a:rPr>
                        <a:t>fm</a:t>
                      </a:r>
                      <a:endParaRPr lang="en-US" sz="1100" dirty="0">
                        <a:effectLst/>
                      </a:endParaRPr>
                    </a:p>
                    <a:p>
                      <a:pPr>
                        <a:lnSpc>
                          <a:spcPct val="107000"/>
                        </a:lnSpc>
                        <a:spcAft>
                          <a:spcPts val="0"/>
                        </a:spcAft>
                      </a:pPr>
                      <a:r>
                        <a:rPr lang="en-US" sz="1100" dirty="0">
                          <a:effectLst/>
                        </a:rPr>
                        <a:t>1 000 000 000 000 000 000 am</a:t>
                      </a:r>
                    </a:p>
                    <a:p>
                      <a:pPr>
                        <a:lnSpc>
                          <a:spcPct val="107000"/>
                        </a:lnSpc>
                        <a:spcAft>
                          <a:spcPts val="0"/>
                        </a:spcAft>
                      </a:pPr>
                      <a:r>
                        <a:rPr lang="en-US" sz="1100" dirty="0">
                          <a:effectLst/>
                        </a:rPr>
                        <a:t>1 000 000 000 000 000 000 000 </a:t>
                      </a:r>
                      <a:r>
                        <a:rPr lang="en-US" sz="1100" dirty="0" err="1">
                          <a:effectLst/>
                        </a:rPr>
                        <a:t>zm</a:t>
                      </a:r>
                      <a:endParaRPr lang="en-US" sz="1100" dirty="0">
                        <a:effectLst/>
                      </a:endParaRPr>
                    </a:p>
                    <a:p>
                      <a:pPr>
                        <a:lnSpc>
                          <a:spcPct val="107000"/>
                        </a:lnSpc>
                        <a:spcAft>
                          <a:spcPts val="0"/>
                        </a:spcAft>
                      </a:pPr>
                      <a:r>
                        <a:rPr lang="en-US" sz="1100" dirty="0">
                          <a:effectLst/>
                        </a:rPr>
                        <a:t>1 000 000 000 000 000 000 000 000ym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812970844"/>
                  </a:ext>
                </a:extLst>
              </a:tr>
            </a:tbl>
          </a:graphicData>
        </a:graphic>
      </p:graphicFrame>
    </p:spTree>
    <p:extLst>
      <p:ext uri="{BB962C8B-B14F-4D97-AF65-F5344CB8AC3E}">
        <p14:creationId xmlns:p14="http://schemas.microsoft.com/office/powerpoint/2010/main" val="794387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6571" y="365125"/>
            <a:ext cx="11573692" cy="549275"/>
          </a:xfrm>
        </p:spPr>
        <p:txBody>
          <a:bodyPr>
            <a:normAutofit/>
          </a:bodyPr>
          <a:lstStyle/>
          <a:p>
            <a:pPr algn="ctr"/>
            <a:r>
              <a:rPr lang="en-US" sz="2400" dirty="0">
                <a:latin typeface="Arial" panose="020B0604020202020204" pitchFamily="34" charset="0"/>
                <a:cs typeface="Arial" panose="020B0604020202020204" pitchFamily="34" charset="0"/>
              </a:rPr>
              <a:t>DESARROLLO DE LAS ACCIONES</a:t>
            </a:r>
          </a:p>
        </p:txBody>
      </p:sp>
      <p:pic>
        <p:nvPicPr>
          <p:cNvPr id="5" name="Marcador de contenido 4"/>
          <p:cNvPicPr>
            <a:picLocks noGrp="1" noChangeAspect="1"/>
          </p:cNvPicPr>
          <p:nvPr>
            <p:ph sz="half" idx="1"/>
          </p:nvPr>
        </p:nvPicPr>
        <p:blipFill>
          <a:blip r:embed="rId2"/>
          <a:stretch>
            <a:fillRect/>
          </a:stretch>
        </p:blipFill>
        <p:spPr>
          <a:xfrm>
            <a:off x="849086" y="1214845"/>
            <a:ext cx="4349931" cy="4428309"/>
          </a:xfrm>
          <a:prstGeom prst="rect">
            <a:avLst/>
          </a:prstGeom>
        </p:spPr>
      </p:pic>
      <p:sp>
        <p:nvSpPr>
          <p:cNvPr id="4" name="Marcador de contenido 3"/>
          <p:cNvSpPr>
            <a:spLocks noGrp="1"/>
          </p:cNvSpPr>
          <p:nvPr>
            <p:ph sz="half" idx="2"/>
          </p:nvPr>
        </p:nvSpPr>
        <p:spPr>
          <a:xfrm>
            <a:off x="6172199" y="914400"/>
            <a:ext cx="5728063" cy="5734594"/>
          </a:xfrm>
        </p:spPr>
        <p:txBody>
          <a:bodyPr>
            <a:normAutofit fontScale="92500" lnSpcReduction="10000"/>
          </a:bodyPr>
          <a:lstStyle/>
          <a:p>
            <a:r>
              <a:rPr lang="es-ES" dirty="0"/>
              <a:t>¿Cuánto fertilizante debe utilizarse? </a:t>
            </a:r>
          </a:p>
          <a:p>
            <a:r>
              <a:rPr lang="es-ES" dirty="0"/>
              <a:t>Suponiendo que las condiciones no cambien. ¿Cuál será el rendimiento? </a:t>
            </a:r>
          </a:p>
          <a:p>
            <a:r>
              <a:rPr lang="es-ES" dirty="0"/>
              <a:t>Se tiene un campo cuadrado de 804.5 m de lado con siembra de maíz. </a:t>
            </a:r>
          </a:p>
          <a:p>
            <a:r>
              <a:rPr lang="es-ES" dirty="0"/>
              <a:t>¿Cuánto fertilizante debe utilizarse? </a:t>
            </a:r>
          </a:p>
          <a:p>
            <a:r>
              <a:rPr lang="es-ES" dirty="0"/>
              <a:t>Si se cuenta con 210 kg de fertilizante. ¿Cuántas hectáreas pueden fertilizarse?</a:t>
            </a:r>
          </a:p>
          <a:p>
            <a:r>
              <a:rPr lang="es-ES" dirty="0"/>
              <a:t>Tenemos un campo de tomate con la siguiente forma y medidas y se sabe que produce 2 600 t por ha sin usar fertilizante. </a:t>
            </a:r>
          </a:p>
          <a:p>
            <a:r>
              <a:rPr lang="es-ES" dirty="0"/>
              <a:t>¿Cuál será el rendimiento del campo?</a:t>
            </a:r>
          </a:p>
          <a:p>
            <a:endParaRPr lang="en-US" dirty="0"/>
          </a:p>
        </p:txBody>
      </p:sp>
    </p:spTree>
    <p:extLst>
      <p:ext uri="{BB962C8B-B14F-4D97-AF65-F5344CB8AC3E}">
        <p14:creationId xmlns:p14="http://schemas.microsoft.com/office/powerpoint/2010/main" val="1260322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2697" y="365126"/>
            <a:ext cx="11534503" cy="497024"/>
          </a:xfrm>
        </p:spPr>
        <p:txBody>
          <a:bodyPr>
            <a:normAutofit/>
          </a:bodyPr>
          <a:lstStyle/>
          <a:p>
            <a:pPr algn="ctr"/>
            <a:r>
              <a:rPr lang="en-US" sz="2400" dirty="0">
                <a:latin typeface="Arial" panose="020B0604020202020204" pitchFamily="34" charset="0"/>
                <a:cs typeface="Arial" panose="020B0604020202020204" pitchFamily="34" charset="0"/>
              </a:rPr>
              <a:t>DESARROLLO DE LAS ACCIONES</a:t>
            </a:r>
          </a:p>
        </p:txBody>
      </p:sp>
      <p:pic>
        <p:nvPicPr>
          <p:cNvPr id="5" name="Marcador de contenido 4"/>
          <p:cNvPicPr>
            <a:picLocks noGrp="1" noChangeAspect="1"/>
          </p:cNvPicPr>
          <p:nvPr>
            <p:ph sz="half" idx="1"/>
          </p:nvPr>
        </p:nvPicPr>
        <p:blipFill rotWithShape="1">
          <a:blip r:embed="rId2"/>
          <a:srcRect t="9279" b="11535"/>
          <a:stretch/>
        </p:blipFill>
        <p:spPr>
          <a:xfrm>
            <a:off x="613954" y="862149"/>
            <a:ext cx="5391762" cy="5669280"/>
          </a:xfrm>
          <a:prstGeom prst="rect">
            <a:avLst/>
          </a:prstGeom>
        </p:spPr>
      </p:pic>
      <p:sp>
        <p:nvSpPr>
          <p:cNvPr id="4" name="Marcador de contenido 3"/>
          <p:cNvSpPr>
            <a:spLocks noGrp="1"/>
          </p:cNvSpPr>
          <p:nvPr>
            <p:ph sz="half" idx="2"/>
          </p:nvPr>
        </p:nvSpPr>
        <p:spPr>
          <a:xfrm>
            <a:off x="6172200" y="862150"/>
            <a:ext cx="5715000" cy="5773781"/>
          </a:xfrm>
        </p:spPr>
        <p:txBody>
          <a:bodyPr>
            <a:normAutofit lnSpcReduction="10000"/>
          </a:bodyPr>
          <a:lstStyle/>
          <a:p>
            <a:r>
              <a:rPr lang="es-ES" sz="2400" dirty="0"/>
              <a:t>En esta asignatura es importante que sus hijos reúnan, se familiaricen e introduzcan al uso cotidiano el concepto de porcentaje.</a:t>
            </a:r>
          </a:p>
          <a:p>
            <a:r>
              <a:rPr lang="es-ES" sz="2400" dirty="0"/>
              <a:t>Solicite a su hijo que se prepare y tenga a la mano su cuaderno de matemáticas o bien de cuadrícula, lápiz y borrador.</a:t>
            </a:r>
          </a:p>
          <a:p>
            <a:r>
              <a:rPr lang="es-ES" sz="2400" dirty="0"/>
              <a:t>Ahora pregúntele a su hijo si sabe qué significa y cómo se lee el signo %. Coméntenlo y platíquele que *en matemáticas, un porcentaje es una forma de expresar un número como una fracción de 100 (por ciento, que significa “de cada 100”). Es a menudo denotado utilizando el signo porcentaje %. Por ejemplo: "treinta y dos por ciento" se representa mediante 32 % y significa treinta y dos de cada cien</a:t>
            </a:r>
            <a:endParaRPr lang="en-US" sz="2400" dirty="0"/>
          </a:p>
        </p:txBody>
      </p:sp>
    </p:spTree>
    <p:extLst>
      <p:ext uri="{BB962C8B-B14F-4D97-AF65-F5344CB8AC3E}">
        <p14:creationId xmlns:p14="http://schemas.microsoft.com/office/powerpoint/2010/main" val="1434620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1886" y="365125"/>
            <a:ext cx="11521440" cy="549275"/>
          </a:xfrm>
        </p:spPr>
        <p:txBody>
          <a:bodyPr>
            <a:normAutofit/>
          </a:bodyPr>
          <a:lstStyle/>
          <a:p>
            <a:pPr algn="ctr"/>
            <a:r>
              <a:rPr lang="en-US" sz="2400" dirty="0">
                <a:latin typeface="Arial" panose="020B0604020202020204" pitchFamily="34" charset="0"/>
                <a:cs typeface="Arial" panose="020B0604020202020204" pitchFamily="34" charset="0"/>
              </a:rPr>
              <a:t>DESARROLLO DE LAS ACCIONES</a:t>
            </a:r>
          </a:p>
        </p:txBody>
      </p:sp>
      <p:pic>
        <p:nvPicPr>
          <p:cNvPr id="5" name="Marcador de contenido 4"/>
          <p:cNvPicPr>
            <a:picLocks noGrp="1" noChangeAspect="1"/>
          </p:cNvPicPr>
          <p:nvPr>
            <p:ph sz="half" idx="1"/>
          </p:nvPr>
        </p:nvPicPr>
        <p:blipFill rotWithShape="1">
          <a:blip r:embed="rId2"/>
          <a:srcRect l="26922" t="24406" r="27583" b="21097"/>
          <a:stretch/>
        </p:blipFill>
        <p:spPr>
          <a:xfrm>
            <a:off x="391885" y="914400"/>
            <a:ext cx="5567335" cy="5329646"/>
          </a:xfrm>
          <a:prstGeom prst="rect">
            <a:avLst/>
          </a:prstGeom>
        </p:spPr>
      </p:pic>
      <p:sp>
        <p:nvSpPr>
          <p:cNvPr id="4" name="Marcador de contenido 3"/>
          <p:cNvSpPr>
            <a:spLocks noGrp="1"/>
          </p:cNvSpPr>
          <p:nvPr>
            <p:ph sz="half" idx="2"/>
          </p:nvPr>
        </p:nvSpPr>
        <p:spPr>
          <a:xfrm>
            <a:off x="6172200" y="914400"/>
            <a:ext cx="5741126" cy="5721531"/>
          </a:xfrm>
        </p:spPr>
        <p:txBody>
          <a:bodyPr>
            <a:normAutofit fontScale="92500"/>
          </a:bodyPr>
          <a:lstStyle/>
          <a:p>
            <a:r>
              <a:rPr lang="es-ES" dirty="0"/>
              <a:t>Por ejemplo si compro un libro que cuesta $300.00 y le descuentan el 50% significa que por cada $100.00 sólo voy a pagar $50.00, por lo que el total de mi compra va a ser de sólo $150.00.</a:t>
            </a:r>
          </a:p>
          <a:p>
            <a:r>
              <a:rPr lang="es-ES" dirty="0"/>
              <a:t>A la librería a la fui había varios cuentos con descuento, me interesa comprar varios, ayúdame a saber cuánto pagaría por cada uno completando la siguiente tabla</a:t>
            </a:r>
          </a:p>
          <a:p>
            <a:r>
              <a:rPr lang="es-ES" dirty="0"/>
              <a:t>Hagan tablas con diferentes cantidades, como ejercicio de apoyo.</a:t>
            </a:r>
          </a:p>
          <a:p>
            <a:r>
              <a:rPr lang="es-ES" dirty="0"/>
              <a:t>Verifiquen sus resultados con la calculadora.</a:t>
            </a:r>
            <a:endParaRPr lang="en-US" dirty="0"/>
          </a:p>
        </p:txBody>
      </p:sp>
    </p:spTree>
    <p:extLst>
      <p:ext uri="{BB962C8B-B14F-4D97-AF65-F5344CB8AC3E}">
        <p14:creationId xmlns:p14="http://schemas.microsoft.com/office/powerpoint/2010/main" val="2723181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3509" y="365125"/>
            <a:ext cx="11573691" cy="523149"/>
          </a:xfrm>
        </p:spPr>
        <p:txBody>
          <a:bodyPr>
            <a:normAutofit/>
          </a:bodyPr>
          <a:lstStyle/>
          <a:p>
            <a:pPr algn="ctr"/>
            <a:r>
              <a:rPr lang="en-US" sz="2400" dirty="0">
                <a:latin typeface="Arial" panose="020B0604020202020204" pitchFamily="34" charset="0"/>
                <a:cs typeface="Arial" panose="020B0604020202020204" pitchFamily="34" charset="0"/>
              </a:rPr>
              <a:t>DESARROLLO DE LAS ACCIONES</a:t>
            </a:r>
          </a:p>
        </p:txBody>
      </p:sp>
      <p:pic>
        <p:nvPicPr>
          <p:cNvPr id="5" name="Marcador de contenido 4"/>
          <p:cNvPicPr>
            <a:picLocks noGrp="1" noChangeAspect="1"/>
          </p:cNvPicPr>
          <p:nvPr>
            <p:ph sz="half" idx="1"/>
          </p:nvPr>
        </p:nvPicPr>
        <p:blipFill>
          <a:blip r:embed="rId2"/>
          <a:stretch>
            <a:fillRect/>
          </a:stretch>
        </p:blipFill>
        <p:spPr>
          <a:xfrm>
            <a:off x="71259" y="862148"/>
            <a:ext cx="5480455" cy="5721532"/>
          </a:xfrm>
          <a:prstGeom prst="rect">
            <a:avLst/>
          </a:prstGeom>
        </p:spPr>
      </p:pic>
      <p:sp>
        <p:nvSpPr>
          <p:cNvPr id="4" name="Marcador de contenido 3"/>
          <p:cNvSpPr>
            <a:spLocks noGrp="1"/>
          </p:cNvSpPr>
          <p:nvPr>
            <p:ph sz="half" idx="2"/>
          </p:nvPr>
        </p:nvSpPr>
        <p:spPr>
          <a:xfrm>
            <a:off x="5551714" y="888274"/>
            <a:ext cx="6335486" cy="5695406"/>
          </a:xfrm>
        </p:spPr>
        <p:txBody>
          <a:bodyPr>
            <a:normAutofit/>
          </a:bodyPr>
          <a:lstStyle/>
          <a:p>
            <a:r>
              <a:rPr lang="es-ES" sz="2400" dirty="0">
                <a:latin typeface="Arial" panose="020B0604020202020204" pitchFamily="34" charset="0"/>
                <a:cs typeface="Arial" panose="020B0604020202020204" pitchFamily="34" charset="0"/>
              </a:rPr>
              <a:t>Las fuentes de energía</a:t>
            </a:r>
          </a:p>
          <a:p>
            <a:r>
              <a:rPr lang="es-ES" sz="2400" dirty="0">
                <a:latin typeface="Arial" panose="020B0604020202020204" pitchFamily="34" charset="0"/>
                <a:cs typeface="Arial" panose="020B0604020202020204" pitchFamily="34" charset="0"/>
              </a:rPr>
              <a:t>Solicite a su hijo (a) busque en diferentes materiales de consulta la respuesta a las siguientes preguntas: 1. El Sol, la madera, el gas son ejemplos del tipo de fuentes de energía que están a nuestro alcance, ¿qué otras conoces? 2. ¿Cuáles de esas fuentes de energía provienen de recursos naturales no renovables? 3. ¿Qué fuentes de energía son menos contaminantes? Comparta en familia sus respuestas y platiquen acerca del tema para identificar las fuentes de energía en su casa</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8517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4948" y="169183"/>
            <a:ext cx="11364685" cy="954224"/>
          </a:xfrm>
        </p:spPr>
        <p:txBody>
          <a:bodyPr>
            <a:normAutofit/>
          </a:bodyPr>
          <a:lstStyle/>
          <a:p>
            <a:pPr algn="ctr"/>
            <a:r>
              <a:rPr lang="en-US" sz="2400" dirty="0">
                <a:latin typeface="Arial" panose="020B0604020202020204" pitchFamily="34" charset="0"/>
                <a:cs typeface="Arial" panose="020B0604020202020204" pitchFamily="34" charset="0"/>
              </a:rPr>
              <a:t>DESARROLLO DE LAS ACCIONES</a:t>
            </a:r>
          </a:p>
        </p:txBody>
      </p:sp>
      <p:pic>
        <p:nvPicPr>
          <p:cNvPr id="5" name="Marcador de contenido 4"/>
          <p:cNvPicPr>
            <a:picLocks noGrp="1" noChangeAspect="1"/>
          </p:cNvPicPr>
          <p:nvPr>
            <p:ph sz="half" idx="1"/>
          </p:nvPr>
        </p:nvPicPr>
        <p:blipFill rotWithShape="1">
          <a:blip r:embed="rId2"/>
          <a:srcRect l="20708" t="59716" r="19503" b="5113"/>
          <a:stretch/>
        </p:blipFill>
        <p:spPr>
          <a:xfrm>
            <a:off x="404948" y="1815737"/>
            <a:ext cx="5489932" cy="3174273"/>
          </a:xfrm>
          <a:prstGeom prst="rect">
            <a:avLst/>
          </a:prstGeom>
        </p:spPr>
      </p:pic>
      <p:sp>
        <p:nvSpPr>
          <p:cNvPr id="4" name="Marcador de contenido 3"/>
          <p:cNvSpPr>
            <a:spLocks noGrp="1"/>
          </p:cNvSpPr>
          <p:nvPr>
            <p:ph sz="half" idx="2"/>
          </p:nvPr>
        </p:nvSpPr>
        <p:spPr>
          <a:xfrm>
            <a:off x="6172199" y="1123407"/>
            <a:ext cx="5597433" cy="5447210"/>
          </a:xfrm>
        </p:spPr>
        <p:txBody>
          <a:bodyPr/>
          <a:lstStyle/>
          <a:p>
            <a:r>
              <a:rPr lang="es-ES" dirty="0"/>
              <a:t>A trabajar con la energía</a:t>
            </a:r>
          </a:p>
          <a:p>
            <a:r>
              <a:rPr lang="es-ES" dirty="0"/>
              <a:t>La energía se manifiesta en diferentes formas, su característica más importante es que se transforma, en algunos casos la energía se utiliza para producir cambios en la forma, el movimiento o la temperatura de los objetos. Después de leer la lección 26 de su libro de texto, pida a su hija (o) que en su cuaderno complete el mapa de conceptos</a:t>
            </a:r>
            <a:endParaRPr lang="en-US" dirty="0"/>
          </a:p>
        </p:txBody>
      </p:sp>
    </p:spTree>
    <p:extLst>
      <p:ext uri="{BB962C8B-B14F-4D97-AF65-F5344CB8AC3E}">
        <p14:creationId xmlns:p14="http://schemas.microsoft.com/office/powerpoint/2010/main" val="2107045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0445" y="365125"/>
            <a:ext cx="11599817" cy="706029"/>
          </a:xfrm>
        </p:spPr>
        <p:txBody>
          <a:bodyPr>
            <a:normAutofit/>
          </a:bodyPr>
          <a:lstStyle/>
          <a:p>
            <a:pPr algn="ctr"/>
            <a:r>
              <a:rPr lang="en-US" sz="2400" dirty="0">
                <a:latin typeface="Arial" panose="020B0604020202020204" pitchFamily="34" charset="0"/>
                <a:cs typeface="Arial" panose="020B0604020202020204" pitchFamily="34" charset="0"/>
              </a:rPr>
              <a:t>DESARROLLO DE LAS ACCIONES</a:t>
            </a:r>
          </a:p>
        </p:txBody>
      </p:sp>
      <p:pic>
        <p:nvPicPr>
          <p:cNvPr id="5" name="Marcador de contenido 4"/>
          <p:cNvPicPr>
            <a:picLocks noGrp="1" noChangeAspect="1"/>
          </p:cNvPicPr>
          <p:nvPr>
            <p:ph sz="half" idx="1"/>
          </p:nvPr>
        </p:nvPicPr>
        <p:blipFill>
          <a:blip r:embed="rId2"/>
          <a:stretch>
            <a:fillRect/>
          </a:stretch>
        </p:blipFill>
        <p:spPr>
          <a:xfrm>
            <a:off x="688159" y="1494336"/>
            <a:ext cx="5096327" cy="4744539"/>
          </a:xfrm>
          <a:prstGeom prst="rect">
            <a:avLst/>
          </a:prstGeom>
        </p:spPr>
      </p:pic>
      <p:sp>
        <p:nvSpPr>
          <p:cNvPr id="4" name="Marcador de contenido 3"/>
          <p:cNvSpPr>
            <a:spLocks noGrp="1"/>
          </p:cNvSpPr>
          <p:nvPr>
            <p:ph sz="half" idx="2"/>
          </p:nvPr>
        </p:nvSpPr>
        <p:spPr>
          <a:xfrm>
            <a:off x="6172199" y="1071154"/>
            <a:ext cx="5584371" cy="5590903"/>
          </a:xfrm>
        </p:spPr>
        <p:txBody>
          <a:bodyPr>
            <a:normAutofit fontScale="92500"/>
          </a:bodyPr>
          <a:lstStyle/>
          <a:p>
            <a:r>
              <a:rPr lang="es-ES" dirty="0"/>
              <a:t>Para transmitir energía</a:t>
            </a:r>
          </a:p>
          <a:p>
            <a:r>
              <a:rPr lang="es-ES" dirty="0"/>
              <a:t>Cuando una forma de energía se transforma en otra, la energía que se genera puede transmitirse en forma de ondas a otro sitio donde se producen cambios en los cuerpos que la reciben. Apoye a su hijo (a) para que busque información en diversos materiales y dibuje en su cuaderno ejemplos de energía que se transmite a través de ondas sonoras y ondas sísmicas. Para complementar sus dibujos, escriba qué medidas de seguridad deberá seguir en la casa y la escuela en caso de sismo</a:t>
            </a:r>
            <a:endParaRPr lang="en-US" dirty="0"/>
          </a:p>
        </p:txBody>
      </p:sp>
    </p:spTree>
    <p:extLst>
      <p:ext uri="{BB962C8B-B14F-4D97-AF65-F5344CB8AC3E}">
        <p14:creationId xmlns:p14="http://schemas.microsoft.com/office/powerpoint/2010/main" val="3894845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a:spLocks noGrp="1"/>
          </p:cNvSpPr>
          <p:nvPr>
            <p:ph type="ctrTitle"/>
          </p:nvPr>
        </p:nvSpPr>
        <p:spPr>
          <a:xfrm>
            <a:off x="509588" y="261938"/>
            <a:ext cx="11272837" cy="6126162"/>
          </a:xfrm>
        </p:spPr>
        <p:txBody>
          <a:bodyPr>
            <a:noAutofit/>
          </a:bodyPr>
          <a:lstStyle/>
          <a:p>
            <a:pPr algn="l"/>
            <a:r>
              <a:rPr lang="es-ES" sz="2000" dirty="0">
                <a:latin typeface="Arial" panose="020B0604020202020204" pitchFamily="34" charset="0"/>
                <a:cs typeface="Arial" panose="020B0604020202020204" pitchFamily="34" charset="0"/>
              </a:rPr>
              <a:t>PRESENTACIÓN: ESTAMOS CONVENCIDOS QUE EL PROPICIAR UNA EDUCACIÓN DONDE TODOS SE INVOLUCREN CON RESPONSABILIDAD, COMPROMISO, DETERMINACIÓN Y ENTUSIASMO NOS LLEVARÁ A RECUPERAR LOS TIEMPOS NO APROVECHADOS EN EL AULA POR LA CONTINGENCIA DE SALUD (POR NO ASISTIR A LA ESCUELA), PARA SITUARNOS EL DÍA DE MAÑANA EN CONTEXTOS INTERNACIONALES QUE NOS PERMITAN PARTICIPAR CON SEGURIDAD INMINENTE ANTE LA GLOBALIZACIÓN MUNDIAL.</a:t>
            </a:r>
            <a:endParaRPr lang="en-US" sz="20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509587" y="261938"/>
            <a:ext cx="10904980" cy="4401502"/>
          </a:xfrm>
          <a:prstGeom prst="rect">
            <a:avLst/>
          </a:prstGeom>
        </p:spPr>
      </p:pic>
    </p:spTree>
    <p:extLst>
      <p:ext uri="{BB962C8B-B14F-4D97-AF65-F5344CB8AC3E}">
        <p14:creationId xmlns:p14="http://schemas.microsoft.com/office/powerpoint/2010/main" val="518340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8011" y="365126"/>
            <a:ext cx="11325498" cy="679904"/>
          </a:xfrm>
        </p:spPr>
        <p:txBody>
          <a:bodyPr>
            <a:normAutofit/>
          </a:bodyPr>
          <a:lstStyle/>
          <a:p>
            <a:pPr algn="ctr"/>
            <a:r>
              <a:rPr lang="en-US" sz="2400" dirty="0">
                <a:latin typeface="Arial" panose="020B0604020202020204" pitchFamily="34" charset="0"/>
                <a:cs typeface="Arial" panose="020B0604020202020204" pitchFamily="34" charset="0"/>
              </a:rPr>
              <a:t>DESARROLLO DE LAS ACCIONES</a:t>
            </a:r>
          </a:p>
        </p:txBody>
      </p:sp>
      <p:pic>
        <p:nvPicPr>
          <p:cNvPr id="5" name="Marcador de contenido 4"/>
          <p:cNvPicPr>
            <a:picLocks noGrp="1" noChangeAspect="1"/>
          </p:cNvPicPr>
          <p:nvPr>
            <p:ph sz="half" idx="1"/>
          </p:nvPr>
        </p:nvPicPr>
        <p:blipFill rotWithShape="1">
          <a:blip r:embed="rId2"/>
          <a:srcRect l="21994" t="64300" r="20164" b="7905"/>
          <a:stretch/>
        </p:blipFill>
        <p:spPr>
          <a:xfrm>
            <a:off x="548639" y="2351314"/>
            <a:ext cx="5285647" cy="2429691"/>
          </a:xfrm>
          <a:prstGeom prst="rect">
            <a:avLst/>
          </a:prstGeom>
        </p:spPr>
      </p:pic>
      <p:sp>
        <p:nvSpPr>
          <p:cNvPr id="4" name="Marcador de contenido 3"/>
          <p:cNvSpPr>
            <a:spLocks noGrp="1"/>
          </p:cNvSpPr>
          <p:nvPr>
            <p:ph sz="half" idx="2"/>
          </p:nvPr>
        </p:nvSpPr>
        <p:spPr>
          <a:xfrm>
            <a:off x="6172199" y="1136470"/>
            <a:ext cx="5571309" cy="5473336"/>
          </a:xfrm>
        </p:spPr>
        <p:txBody>
          <a:bodyPr/>
          <a:lstStyle/>
          <a:p>
            <a:r>
              <a:rPr lang="es-ES" dirty="0"/>
              <a:t>En las centrales eléctricas se utilizan grandes imanes como parte de los generadores de electricidad. En la naturaleza existen algunos minerales que tienen la capacidad de atraer pedazos de hierro. Para aprender más acerca de los imanes, pida a su hijo (a) busque información para completar la siguiente tabla:</a:t>
            </a:r>
            <a:endParaRPr lang="en-US" dirty="0"/>
          </a:p>
        </p:txBody>
      </p:sp>
    </p:spTree>
    <p:extLst>
      <p:ext uri="{BB962C8B-B14F-4D97-AF65-F5344CB8AC3E}">
        <p14:creationId xmlns:p14="http://schemas.microsoft.com/office/powerpoint/2010/main" val="844748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1256" y="365125"/>
            <a:ext cx="11599817" cy="732155"/>
          </a:xfrm>
        </p:spPr>
        <p:txBody>
          <a:bodyPr>
            <a:normAutofit/>
          </a:bodyPr>
          <a:lstStyle/>
          <a:p>
            <a:pPr algn="ctr"/>
            <a:r>
              <a:rPr lang="en-US" sz="2400" dirty="0">
                <a:latin typeface="Arial" panose="020B0604020202020204" pitchFamily="34" charset="0"/>
                <a:cs typeface="Arial" panose="020B0604020202020204" pitchFamily="34" charset="0"/>
              </a:rPr>
              <a:t>DESARROLLO DE LAS ACCIONES</a:t>
            </a:r>
          </a:p>
        </p:txBody>
      </p:sp>
      <p:pic>
        <p:nvPicPr>
          <p:cNvPr id="5" name="Marcador de contenido 4"/>
          <p:cNvPicPr>
            <a:picLocks noGrp="1" noChangeAspect="1"/>
          </p:cNvPicPr>
          <p:nvPr>
            <p:ph sz="half" idx="1"/>
          </p:nvPr>
        </p:nvPicPr>
        <p:blipFill rotWithShape="1">
          <a:blip r:embed="rId2"/>
          <a:srcRect b="17781"/>
          <a:stretch/>
        </p:blipFill>
        <p:spPr>
          <a:xfrm>
            <a:off x="130627" y="936450"/>
            <a:ext cx="6192695" cy="5242281"/>
          </a:xfrm>
          <a:prstGeom prst="rect">
            <a:avLst/>
          </a:prstGeom>
        </p:spPr>
      </p:pic>
      <p:sp>
        <p:nvSpPr>
          <p:cNvPr id="4" name="Marcador de contenido 3"/>
          <p:cNvSpPr>
            <a:spLocks noGrp="1"/>
          </p:cNvSpPr>
          <p:nvPr>
            <p:ph sz="half" idx="2"/>
          </p:nvPr>
        </p:nvSpPr>
        <p:spPr>
          <a:xfrm>
            <a:off x="6172199" y="1097280"/>
            <a:ext cx="5688873" cy="5538651"/>
          </a:xfrm>
        </p:spPr>
        <p:txBody>
          <a:bodyPr>
            <a:normAutofit fontScale="92500" lnSpcReduction="20000"/>
          </a:bodyPr>
          <a:lstStyle/>
          <a:p>
            <a:r>
              <a:rPr lang="es-ES" dirty="0"/>
              <a:t>Movimientos y deformaciones</a:t>
            </a:r>
          </a:p>
          <a:p>
            <a:r>
              <a:rPr lang="es-ES" dirty="0"/>
              <a:t>Los cambios que se producen en un objeto dependen de la cantidad y el tipo de energía que se emplea para transformarlo. La acción de una fuerza provoca cambios de forma y tamaño. Para comprobar lo anterior, realice con su hija (o) la siguiente actividad: • Estire una liga o un resorte, transforme una bola de plastilina en una figura, atraiga objetos con un imán, lance un objeto hasta que choque con otro, se detenga o se desvíe. • ¿Qué tipo de materiales se deforman y cuáles recuperan su forma original al aplicar una fuerza? Registren sus conclusiones en el cuaderno</a:t>
            </a:r>
            <a:endParaRPr lang="en-US" dirty="0"/>
          </a:p>
        </p:txBody>
      </p:sp>
    </p:spTree>
    <p:extLst>
      <p:ext uri="{BB962C8B-B14F-4D97-AF65-F5344CB8AC3E}">
        <p14:creationId xmlns:p14="http://schemas.microsoft.com/office/powerpoint/2010/main" val="872535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2697" y="365126"/>
            <a:ext cx="11508377" cy="719092"/>
          </a:xfrm>
        </p:spPr>
        <p:txBody>
          <a:bodyPr>
            <a:normAutofit/>
          </a:bodyPr>
          <a:lstStyle/>
          <a:p>
            <a:pPr algn="ctr"/>
            <a:r>
              <a:rPr lang="en-US" sz="2400" dirty="0">
                <a:latin typeface="Arial" panose="020B0604020202020204" pitchFamily="34" charset="0"/>
                <a:cs typeface="Arial" panose="020B0604020202020204" pitchFamily="34" charset="0"/>
              </a:rPr>
              <a:t>DESARROLLO DE LAS ACCIONES</a:t>
            </a:r>
          </a:p>
        </p:txBody>
      </p:sp>
      <p:pic>
        <p:nvPicPr>
          <p:cNvPr id="5" name="Marcador de contenido 4"/>
          <p:cNvPicPr>
            <a:picLocks noGrp="1" noChangeAspect="1"/>
          </p:cNvPicPr>
          <p:nvPr>
            <p:ph sz="half" idx="1"/>
          </p:nvPr>
        </p:nvPicPr>
        <p:blipFill>
          <a:blip r:embed="rId2"/>
          <a:stretch>
            <a:fillRect/>
          </a:stretch>
        </p:blipFill>
        <p:spPr>
          <a:xfrm>
            <a:off x="701719" y="1226275"/>
            <a:ext cx="5071331" cy="4887142"/>
          </a:xfrm>
          <a:prstGeom prst="rect">
            <a:avLst/>
          </a:prstGeom>
        </p:spPr>
      </p:pic>
      <p:sp>
        <p:nvSpPr>
          <p:cNvPr id="4" name="Marcador de contenido 3"/>
          <p:cNvSpPr>
            <a:spLocks noGrp="1"/>
          </p:cNvSpPr>
          <p:nvPr>
            <p:ph sz="half" idx="2"/>
          </p:nvPr>
        </p:nvSpPr>
        <p:spPr>
          <a:xfrm>
            <a:off x="6172200" y="1084218"/>
            <a:ext cx="5688874" cy="5564776"/>
          </a:xfrm>
        </p:spPr>
        <p:txBody>
          <a:bodyPr/>
          <a:lstStyle/>
          <a:p>
            <a:r>
              <a:rPr lang="es-ES" dirty="0"/>
              <a:t>Energía y sociedad La sociedad moderna no podría existir sin utilizar energía en todas sus formas. Los beneficios del uso de la energía vienen acompañados de problemas, por eso es importante que aprendamos a ahorrar energía, a evitar el mal uso y el abuso en su consumo. En familia diseñen un cartel con las recomendaciones que van a seguir para evitar el desperdicio de energía</a:t>
            </a:r>
            <a:endParaRPr lang="en-US" dirty="0"/>
          </a:p>
        </p:txBody>
      </p:sp>
    </p:spTree>
    <p:extLst>
      <p:ext uri="{BB962C8B-B14F-4D97-AF65-F5344CB8AC3E}">
        <p14:creationId xmlns:p14="http://schemas.microsoft.com/office/powerpoint/2010/main" val="1980188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0263" y="365125"/>
            <a:ext cx="11312434" cy="732155"/>
          </a:xfrm>
        </p:spPr>
        <p:txBody>
          <a:bodyPr>
            <a:normAutofit/>
          </a:bodyPr>
          <a:lstStyle/>
          <a:p>
            <a:pPr algn="ctr"/>
            <a:r>
              <a:rPr lang="en-US" sz="2400" dirty="0">
                <a:latin typeface="Arial" panose="020B0604020202020204" pitchFamily="34" charset="0"/>
                <a:cs typeface="Arial" panose="020B0604020202020204" pitchFamily="34" charset="0"/>
              </a:rPr>
              <a:t>DESARROLLO DE LAS ACCIONES</a:t>
            </a:r>
          </a:p>
        </p:txBody>
      </p:sp>
      <p:sp>
        <p:nvSpPr>
          <p:cNvPr id="4" name="Marcador de contenido 3"/>
          <p:cNvSpPr>
            <a:spLocks noGrp="1"/>
          </p:cNvSpPr>
          <p:nvPr>
            <p:ph sz="half" idx="2"/>
          </p:nvPr>
        </p:nvSpPr>
        <p:spPr>
          <a:xfrm>
            <a:off x="6172199" y="1097280"/>
            <a:ext cx="5610497" cy="5499463"/>
          </a:xfrm>
        </p:spPr>
        <p:txBody>
          <a:bodyPr>
            <a:normAutofit lnSpcReduction="10000"/>
          </a:bodyPr>
          <a:lstStyle/>
          <a:p>
            <a:r>
              <a:rPr lang="es-ES" dirty="0"/>
              <a:t>Ayude a su hijo a elaborar una línea del tiempo ubicando temporal y espacialmente el periodo que abarca la Edad Media y el desarrollo de las culturas en Oriente . En la línea del tiempo divídanla en siglos y señalen el inicio y fin de la edad media</a:t>
            </a:r>
          </a:p>
          <a:p>
            <a:r>
              <a:rPr lang="es-ES" dirty="0"/>
              <a:t>Solicite a su hijo que en dos mapas de Europa y Asia delimiten las regiones geográficas que ocupaban las culturas que se desarrollaron en Europa y el Oriente Analice que países ocupan esos espacios en la actualidad.</a:t>
            </a:r>
            <a:endParaRPr lang="en-US" dirty="0"/>
          </a:p>
        </p:txBody>
      </p:sp>
      <p:pic>
        <p:nvPicPr>
          <p:cNvPr id="6" name="Imagen 5"/>
          <p:cNvPicPr>
            <a:picLocks noChangeAspect="1"/>
          </p:cNvPicPr>
          <p:nvPr/>
        </p:nvPicPr>
        <p:blipFill>
          <a:blip r:embed="rId2"/>
          <a:stretch>
            <a:fillRect/>
          </a:stretch>
        </p:blipFill>
        <p:spPr>
          <a:xfrm>
            <a:off x="514979" y="3624943"/>
            <a:ext cx="5458012" cy="2652892"/>
          </a:xfrm>
          <a:prstGeom prst="rect">
            <a:avLst/>
          </a:prstGeom>
        </p:spPr>
      </p:pic>
      <p:pic>
        <p:nvPicPr>
          <p:cNvPr id="8" name="Marcador de contenido 7"/>
          <p:cNvPicPr>
            <a:picLocks noGrp="1" noChangeAspect="1"/>
          </p:cNvPicPr>
          <p:nvPr>
            <p:ph sz="half" idx="1"/>
          </p:nvPr>
        </p:nvPicPr>
        <p:blipFill>
          <a:blip r:embed="rId3"/>
          <a:stretch>
            <a:fillRect/>
          </a:stretch>
        </p:blipFill>
        <p:spPr>
          <a:xfrm>
            <a:off x="470262" y="979714"/>
            <a:ext cx="5303521" cy="2416629"/>
          </a:xfrm>
          <a:prstGeom prst="rect">
            <a:avLst/>
          </a:prstGeom>
        </p:spPr>
      </p:pic>
    </p:spTree>
    <p:extLst>
      <p:ext uri="{BB962C8B-B14F-4D97-AF65-F5344CB8AC3E}">
        <p14:creationId xmlns:p14="http://schemas.microsoft.com/office/powerpoint/2010/main" val="1941231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5760" y="365126"/>
            <a:ext cx="11338560" cy="719092"/>
          </a:xfrm>
        </p:spPr>
        <p:txBody>
          <a:bodyPr/>
          <a:lstStyle/>
          <a:p>
            <a:pPr algn="ctr"/>
            <a:r>
              <a:rPr lang="en-US" sz="2400" dirty="0">
                <a:solidFill>
                  <a:prstClr val="black"/>
                </a:solidFill>
                <a:latin typeface="Arial" panose="020B0604020202020204" pitchFamily="34" charset="0"/>
                <a:cs typeface="Arial" panose="020B0604020202020204" pitchFamily="34" charset="0"/>
              </a:rPr>
              <a:t>DESARROLLO DE LAS ACCIONES</a:t>
            </a:r>
            <a:endParaRPr lang="en-US" dirty="0"/>
          </a:p>
        </p:txBody>
      </p:sp>
      <p:pic>
        <p:nvPicPr>
          <p:cNvPr id="5" name="Marcador de contenido 4"/>
          <p:cNvPicPr>
            <a:picLocks noGrp="1" noChangeAspect="1"/>
          </p:cNvPicPr>
          <p:nvPr>
            <p:ph sz="half" idx="1"/>
          </p:nvPr>
        </p:nvPicPr>
        <p:blipFill>
          <a:blip r:embed="rId2"/>
          <a:stretch>
            <a:fillRect/>
          </a:stretch>
        </p:blipFill>
        <p:spPr>
          <a:xfrm>
            <a:off x="365760" y="1894115"/>
            <a:ext cx="5654675" cy="2873828"/>
          </a:xfrm>
          <a:prstGeom prst="rect">
            <a:avLst/>
          </a:prstGeom>
        </p:spPr>
      </p:pic>
      <p:sp>
        <p:nvSpPr>
          <p:cNvPr id="4" name="Marcador de contenido 3"/>
          <p:cNvSpPr>
            <a:spLocks noGrp="1"/>
          </p:cNvSpPr>
          <p:nvPr>
            <p:ph sz="half" idx="2"/>
          </p:nvPr>
        </p:nvSpPr>
        <p:spPr>
          <a:xfrm>
            <a:off x="6172200" y="1227909"/>
            <a:ext cx="5532120" cy="5408022"/>
          </a:xfrm>
        </p:spPr>
        <p:txBody>
          <a:bodyPr>
            <a:normAutofit fontScale="70000" lnSpcReduction="20000"/>
          </a:bodyPr>
          <a:lstStyle/>
          <a:p>
            <a:r>
              <a:rPr lang="es-ES" sz="3100" dirty="0">
                <a:latin typeface="Arial" panose="020B0604020202020204" pitchFamily="34" charset="0"/>
                <a:cs typeface="Arial" panose="020B0604020202020204" pitchFamily="34" charset="0"/>
              </a:rPr>
              <a:t>Pediré que observen la línea del tiempo pág. 114 y el mapa histórico. Respondan en su cuaderno las siguientes preguntas:</a:t>
            </a:r>
          </a:p>
          <a:p>
            <a:r>
              <a:rPr lang="es-ES" sz="3100" dirty="0">
                <a:latin typeface="Arial" panose="020B0604020202020204" pitchFamily="34" charset="0"/>
                <a:cs typeface="Arial" panose="020B0604020202020204" pitchFamily="34" charset="0"/>
              </a:rPr>
              <a:t>De acuerdo con la línea del tiempo:</a:t>
            </a:r>
          </a:p>
          <a:p>
            <a:r>
              <a:rPr lang="es-ES" sz="3100" dirty="0">
                <a:latin typeface="Arial" panose="020B0604020202020204" pitchFamily="34" charset="0"/>
                <a:cs typeface="Arial" panose="020B0604020202020204" pitchFamily="34" charset="0"/>
              </a:rPr>
              <a:t>¿A qué siglo corresponde este periodo de estudio?</a:t>
            </a:r>
          </a:p>
          <a:p>
            <a:r>
              <a:rPr lang="es-ES" sz="3100" dirty="0">
                <a:latin typeface="Arial" panose="020B0604020202020204" pitchFamily="34" charset="0"/>
                <a:cs typeface="Arial" panose="020B0604020202020204" pitchFamily="34" charset="0"/>
              </a:rPr>
              <a:t>¿Cuántas décadas abarca la línea del tiempo?</a:t>
            </a:r>
          </a:p>
          <a:p>
            <a:r>
              <a:rPr lang="es-ES" sz="3100" dirty="0">
                <a:latin typeface="Arial" panose="020B0604020202020204" pitchFamily="34" charset="0"/>
                <a:cs typeface="Arial" panose="020B0604020202020204" pitchFamily="34" charset="0"/>
              </a:rPr>
              <a:t>¿Cuántos lustros pasaron entre la creación de la SEP y la fundación de la </a:t>
            </a:r>
            <a:r>
              <a:rPr lang="es-ES" sz="3100" dirty="0" err="1">
                <a:latin typeface="Arial" panose="020B0604020202020204" pitchFamily="34" charset="0"/>
                <a:cs typeface="Arial" panose="020B0604020202020204" pitchFamily="34" charset="0"/>
              </a:rPr>
              <a:t>Conaliteg</a:t>
            </a:r>
            <a:r>
              <a:rPr lang="es-ES" sz="3100" dirty="0">
                <a:latin typeface="Arial" panose="020B0604020202020204" pitchFamily="34" charset="0"/>
                <a:cs typeface="Arial" panose="020B0604020202020204" pitchFamily="34" charset="0"/>
              </a:rPr>
              <a:t>?</a:t>
            </a:r>
          </a:p>
          <a:p>
            <a:r>
              <a:rPr lang="es-ES" sz="3100" dirty="0">
                <a:latin typeface="Arial" panose="020B0604020202020204" pitchFamily="34" charset="0"/>
                <a:cs typeface="Arial" panose="020B0604020202020204" pitchFamily="34" charset="0"/>
              </a:rPr>
              <a:t>¿Quién fue el primer presidente en ocupar el cargo por un sexenio?</a:t>
            </a:r>
          </a:p>
          <a:p>
            <a:r>
              <a:rPr lang="es-ES" sz="3100" dirty="0">
                <a:latin typeface="Arial" panose="020B0604020202020204" pitchFamily="34" charset="0"/>
                <a:cs typeface="Arial" panose="020B0604020202020204" pitchFamily="34" charset="0"/>
              </a:rPr>
              <a:t>Observen los acontecimientos ocurridos entre las décadas de 1940 y 1980. ¿Qué proceso económico simultáneo permitió la fundación de instituciones de salud y la realización de eventos deportivos?</a:t>
            </a:r>
          </a:p>
          <a:p>
            <a:endParaRPr lang="en-US" dirty="0"/>
          </a:p>
        </p:txBody>
      </p:sp>
    </p:spTree>
    <p:extLst>
      <p:ext uri="{BB962C8B-B14F-4D97-AF65-F5344CB8AC3E}">
        <p14:creationId xmlns:p14="http://schemas.microsoft.com/office/powerpoint/2010/main" val="4007521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7383" y="365125"/>
            <a:ext cx="11639006" cy="823595"/>
          </a:xfrm>
        </p:spPr>
        <p:txBody>
          <a:bodyPr/>
          <a:lstStyle/>
          <a:p>
            <a:pPr algn="ctr"/>
            <a:r>
              <a:rPr lang="en-US" sz="2400" dirty="0">
                <a:solidFill>
                  <a:prstClr val="black"/>
                </a:solidFill>
                <a:latin typeface="Arial" panose="020B0604020202020204" pitchFamily="34" charset="0"/>
                <a:cs typeface="Arial" panose="020B0604020202020204" pitchFamily="34" charset="0"/>
              </a:rPr>
              <a:t>DESARROLLO DE LAS ACCIONES</a:t>
            </a:r>
            <a:endParaRPr lang="en-US" dirty="0"/>
          </a:p>
        </p:txBody>
      </p:sp>
      <p:pic>
        <p:nvPicPr>
          <p:cNvPr id="5" name="Marcador de contenido 4"/>
          <p:cNvPicPr>
            <a:picLocks noGrp="1" noChangeAspect="1"/>
          </p:cNvPicPr>
          <p:nvPr>
            <p:ph sz="half" idx="1"/>
          </p:nvPr>
        </p:nvPicPr>
        <p:blipFill>
          <a:blip r:embed="rId2"/>
          <a:stretch>
            <a:fillRect/>
          </a:stretch>
        </p:blipFill>
        <p:spPr>
          <a:xfrm>
            <a:off x="287383" y="1449977"/>
            <a:ext cx="5625791" cy="4219303"/>
          </a:xfrm>
          <a:prstGeom prst="rect">
            <a:avLst/>
          </a:prstGeom>
        </p:spPr>
      </p:pic>
      <p:sp>
        <p:nvSpPr>
          <p:cNvPr id="4" name="Marcador de contenido 3"/>
          <p:cNvSpPr>
            <a:spLocks noGrp="1"/>
          </p:cNvSpPr>
          <p:nvPr>
            <p:ph sz="half" idx="2"/>
          </p:nvPr>
        </p:nvSpPr>
        <p:spPr>
          <a:xfrm>
            <a:off x="6172199" y="1188720"/>
            <a:ext cx="5754189" cy="5394960"/>
          </a:xfrm>
        </p:spPr>
        <p:txBody>
          <a:bodyPr>
            <a:normAutofit fontScale="92500" lnSpcReduction="10000"/>
          </a:bodyPr>
          <a:lstStyle/>
          <a:p>
            <a:r>
              <a:rPr lang="es-ES" sz="2600" dirty="0">
                <a:latin typeface="Arial" panose="020B0604020202020204" pitchFamily="34" charset="0"/>
                <a:cs typeface="Arial" panose="020B0604020202020204" pitchFamily="34" charset="0"/>
              </a:rPr>
              <a:t>¿Qué tipo de información proporciona? ¿Para qué puede servir esta información?</a:t>
            </a:r>
          </a:p>
          <a:p>
            <a:r>
              <a:rPr lang="es-ES" sz="2600" dirty="0">
                <a:latin typeface="Arial" panose="020B0604020202020204" pitchFamily="34" charset="0"/>
                <a:cs typeface="Arial" panose="020B0604020202020204" pitchFamily="34" charset="0"/>
              </a:rPr>
              <a:t>¿Qué periodo representa el mapa?</a:t>
            </a:r>
          </a:p>
          <a:p>
            <a:r>
              <a:rPr lang="es-ES" sz="2600" dirty="0">
                <a:latin typeface="Arial" panose="020B0604020202020204" pitchFamily="34" charset="0"/>
                <a:cs typeface="Arial" panose="020B0604020202020204" pitchFamily="34" charset="0"/>
              </a:rPr>
              <a:t>¿Qué prevalece, lo rural o lo urbano? ¿Por qué?</a:t>
            </a:r>
          </a:p>
          <a:p>
            <a:r>
              <a:rPr lang="es-ES" sz="2600" dirty="0">
                <a:latin typeface="Arial" panose="020B0604020202020204" pitchFamily="34" charset="0"/>
                <a:cs typeface="Arial" panose="020B0604020202020204" pitchFamily="34" charset="0"/>
              </a:rPr>
              <a:t>¿En qué regiones o entidades se concentró la población urbana?</a:t>
            </a:r>
          </a:p>
          <a:p>
            <a:r>
              <a:rPr lang="es-ES" sz="2600" dirty="0">
                <a:latin typeface="Arial" panose="020B0604020202020204" pitchFamily="34" charset="0"/>
                <a:cs typeface="Arial" panose="020B0604020202020204" pitchFamily="34" charset="0"/>
              </a:rPr>
              <a:t>¿A qué consideran que se debió el crecimiento de la población urbana? ¿Qué estaba pasando en México?</a:t>
            </a:r>
          </a:p>
          <a:p>
            <a:r>
              <a:rPr lang="es-ES" sz="2600" dirty="0">
                <a:latin typeface="Arial" panose="020B0604020202020204" pitchFamily="34" charset="0"/>
                <a:cs typeface="Arial" panose="020B0604020202020204" pitchFamily="34" charset="0"/>
              </a:rPr>
              <a:t>Investiguen cuáles son los estados más poblados del país en la actualidad. ¿Son los mismos que en el mapa?</a:t>
            </a:r>
          </a:p>
          <a:p>
            <a:endParaRPr lang="en-US" dirty="0"/>
          </a:p>
        </p:txBody>
      </p:sp>
    </p:spTree>
    <p:extLst>
      <p:ext uri="{BB962C8B-B14F-4D97-AF65-F5344CB8AC3E}">
        <p14:creationId xmlns:p14="http://schemas.microsoft.com/office/powerpoint/2010/main" val="560291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8823" y="365126"/>
            <a:ext cx="11443063" cy="875846"/>
          </a:xfrm>
        </p:spPr>
        <p:txBody>
          <a:bodyPr/>
          <a:lstStyle/>
          <a:p>
            <a:pPr algn="ctr"/>
            <a:r>
              <a:rPr lang="en-US" sz="2400" dirty="0">
                <a:solidFill>
                  <a:prstClr val="black"/>
                </a:solidFill>
                <a:latin typeface="Arial" panose="020B0604020202020204" pitchFamily="34" charset="0"/>
                <a:cs typeface="Arial" panose="020B0604020202020204" pitchFamily="34" charset="0"/>
              </a:rPr>
              <a:t>DESARROLLO DE LAS ACCIONES</a:t>
            </a:r>
            <a:endParaRPr lang="en-US" dirty="0"/>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165253823"/>
              </p:ext>
            </p:extLst>
          </p:nvPr>
        </p:nvGraphicFramePr>
        <p:xfrm>
          <a:off x="378823" y="2502308"/>
          <a:ext cx="5640387" cy="2370139"/>
        </p:xfrm>
        <a:graphic>
          <a:graphicData uri="http://schemas.openxmlformats.org/drawingml/2006/table">
            <a:tbl>
              <a:tblPr firstRow="1" firstCol="1" bandRow="1">
                <a:tableStyleId>{5C22544A-7EE6-4342-B048-85BDC9FD1C3A}</a:tableStyleId>
              </a:tblPr>
              <a:tblGrid>
                <a:gridCol w="2180338">
                  <a:extLst>
                    <a:ext uri="{9D8B030D-6E8A-4147-A177-3AD203B41FA5}">
                      <a16:colId xmlns:a16="http://schemas.microsoft.com/office/drawing/2014/main" val="2755138874"/>
                    </a:ext>
                  </a:extLst>
                </a:gridCol>
                <a:gridCol w="3460049">
                  <a:extLst>
                    <a:ext uri="{9D8B030D-6E8A-4147-A177-3AD203B41FA5}">
                      <a16:colId xmlns:a16="http://schemas.microsoft.com/office/drawing/2014/main" val="2933934883"/>
                    </a:ext>
                  </a:extLst>
                </a:gridCol>
              </a:tblGrid>
              <a:tr h="539116">
                <a:tc>
                  <a:txBody>
                    <a:bodyPr/>
                    <a:lstStyle/>
                    <a:p>
                      <a:pPr>
                        <a:lnSpc>
                          <a:spcPct val="107000"/>
                        </a:lnSpc>
                        <a:spcAft>
                          <a:spcPts val="0"/>
                        </a:spcAft>
                      </a:pPr>
                      <a:r>
                        <a:rPr lang="es-MX" sz="800">
                          <a:effectLst/>
                        </a:rPr>
                        <a:t>Tema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628" marR="51628" marT="0" marB="0"/>
                </a:tc>
                <a:tc>
                  <a:txBody>
                    <a:bodyPr/>
                    <a:lstStyle/>
                    <a:p>
                      <a:pPr>
                        <a:lnSpc>
                          <a:spcPct val="107000"/>
                        </a:lnSpc>
                        <a:spcAft>
                          <a:spcPts val="0"/>
                        </a:spcAft>
                      </a:pPr>
                      <a:r>
                        <a:rPr lang="es-MX" sz="800">
                          <a:effectLst/>
                        </a:rPr>
                        <a:t>Respuestas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628" marR="51628" marT="0" marB="0"/>
                </a:tc>
                <a:extLst>
                  <a:ext uri="{0D108BD9-81ED-4DB2-BD59-A6C34878D82A}">
                    <a16:rowId xmlns:a16="http://schemas.microsoft.com/office/drawing/2014/main" val="2270250637"/>
                  </a:ext>
                </a:extLst>
              </a:tr>
              <a:tr h="539116">
                <a:tc>
                  <a:txBody>
                    <a:bodyPr/>
                    <a:lstStyle/>
                    <a:p>
                      <a:pPr>
                        <a:lnSpc>
                          <a:spcPct val="107000"/>
                        </a:lnSpc>
                        <a:spcAft>
                          <a:spcPts val="0"/>
                        </a:spcAft>
                      </a:pPr>
                      <a:r>
                        <a:rPr lang="es-MX" sz="800">
                          <a:effectLst/>
                        </a:rPr>
                        <a:t>¿Cuándo y dónde ocurrió?</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628" marR="51628" marT="0" marB="0"/>
                </a:tc>
                <a:tc>
                  <a:txBody>
                    <a:bodyPr/>
                    <a:lstStyle/>
                    <a:p>
                      <a:pPr>
                        <a:lnSpc>
                          <a:spcPct val="107000"/>
                        </a:lnSpc>
                        <a:spcAft>
                          <a:spcPts val="0"/>
                        </a:spcAft>
                      </a:pPr>
                      <a:r>
                        <a:rPr lang="es-MX"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628" marR="51628" marT="0" marB="0"/>
                </a:tc>
                <a:extLst>
                  <a:ext uri="{0D108BD9-81ED-4DB2-BD59-A6C34878D82A}">
                    <a16:rowId xmlns:a16="http://schemas.microsoft.com/office/drawing/2014/main" val="1499418621"/>
                  </a:ext>
                </a:extLst>
              </a:tr>
              <a:tr h="213675">
                <a:tc>
                  <a:txBody>
                    <a:bodyPr/>
                    <a:lstStyle/>
                    <a:p>
                      <a:pPr>
                        <a:lnSpc>
                          <a:spcPct val="107000"/>
                        </a:lnSpc>
                        <a:spcAft>
                          <a:spcPts val="0"/>
                        </a:spcAft>
                      </a:pPr>
                      <a:r>
                        <a:rPr lang="es-MX" sz="800">
                          <a:effectLst/>
                        </a:rPr>
                        <a:t>¿Cómo sucedió?</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628" marR="51628" marT="0" marB="0"/>
                </a:tc>
                <a:tc>
                  <a:txBody>
                    <a:bodyPr/>
                    <a:lstStyle/>
                    <a:p>
                      <a:pPr>
                        <a:lnSpc>
                          <a:spcPct val="107000"/>
                        </a:lnSpc>
                        <a:spcAft>
                          <a:spcPts val="0"/>
                        </a:spcAft>
                      </a:pPr>
                      <a:r>
                        <a:rPr lang="es-MX"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628" marR="51628" marT="0" marB="0"/>
                </a:tc>
                <a:extLst>
                  <a:ext uri="{0D108BD9-81ED-4DB2-BD59-A6C34878D82A}">
                    <a16:rowId xmlns:a16="http://schemas.microsoft.com/office/drawing/2014/main" val="3316563715"/>
                  </a:ext>
                </a:extLst>
              </a:tr>
              <a:tr h="539116">
                <a:tc>
                  <a:txBody>
                    <a:bodyPr/>
                    <a:lstStyle/>
                    <a:p>
                      <a:pPr>
                        <a:lnSpc>
                          <a:spcPct val="107000"/>
                        </a:lnSpc>
                        <a:spcAft>
                          <a:spcPts val="0"/>
                        </a:spcAft>
                      </a:pPr>
                      <a:r>
                        <a:rPr lang="es-MX" sz="800">
                          <a:effectLst/>
                        </a:rPr>
                        <a:t>¿Cuáles fueron sus causas?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628" marR="51628" marT="0" marB="0"/>
                </a:tc>
                <a:tc>
                  <a:txBody>
                    <a:bodyPr/>
                    <a:lstStyle/>
                    <a:p>
                      <a:pPr>
                        <a:lnSpc>
                          <a:spcPct val="107000"/>
                        </a:lnSpc>
                        <a:spcAft>
                          <a:spcPts val="0"/>
                        </a:spcAft>
                      </a:pPr>
                      <a:r>
                        <a:rPr lang="es-MX"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628" marR="51628" marT="0" marB="0"/>
                </a:tc>
                <a:extLst>
                  <a:ext uri="{0D108BD9-81ED-4DB2-BD59-A6C34878D82A}">
                    <a16:rowId xmlns:a16="http://schemas.microsoft.com/office/drawing/2014/main" val="4018466534"/>
                  </a:ext>
                </a:extLst>
              </a:tr>
              <a:tr h="539116">
                <a:tc>
                  <a:txBody>
                    <a:bodyPr/>
                    <a:lstStyle/>
                    <a:p>
                      <a:pPr>
                        <a:lnSpc>
                          <a:spcPct val="107000"/>
                        </a:lnSpc>
                        <a:spcAft>
                          <a:spcPts val="0"/>
                        </a:spcAft>
                      </a:pPr>
                      <a:r>
                        <a:rPr lang="es-MX" sz="800">
                          <a:effectLst/>
                        </a:rPr>
                        <a:t>¿Quiénes participaron?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628" marR="51628" marT="0" marB="0"/>
                </a:tc>
                <a:tc>
                  <a:txBody>
                    <a:bodyPr/>
                    <a:lstStyle/>
                    <a:p>
                      <a:pPr>
                        <a:lnSpc>
                          <a:spcPct val="107000"/>
                        </a:lnSpc>
                        <a:spcAft>
                          <a:spcPts val="0"/>
                        </a:spcAft>
                      </a:pPr>
                      <a:r>
                        <a:rPr lang="es-MX"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628" marR="51628" marT="0" marB="0"/>
                </a:tc>
                <a:extLst>
                  <a:ext uri="{0D108BD9-81ED-4DB2-BD59-A6C34878D82A}">
                    <a16:rowId xmlns:a16="http://schemas.microsoft.com/office/drawing/2014/main" val="4159106172"/>
                  </a:ext>
                </a:extLst>
              </a:tr>
            </a:tbl>
          </a:graphicData>
        </a:graphic>
      </p:graphicFrame>
      <p:sp>
        <p:nvSpPr>
          <p:cNvPr id="4" name="Marcador de contenido 3"/>
          <p:cNvSpPr>
            <a:spLocks noGrp="1"/>
          </p:cNvSpPr>
          <p:nvPr>
            <p:ph sz="half" idx="2"/>
          </p:nvPr>
        </p:nvSpPr>
        <p:spPr>
          <a:xfrm>
            <a:off x="6172200" y="1358537"/>
            <a:ext cx="5649686" cy="5264332"/>
          </a:xfrm>
        </p:spPr>
        <p:txBody>
          <a:bodyPr/>
          <a:lstStyle/>
          <a:p>
            <a:r>
              <a:rPr lang="es-ES" dirty="0"/>
              <a:t>Pediré que al estudiar este bloque, irán registrando la información nueva que encuentren en cada tema y que esté relacionada con la pregunta.</a:t>
            </a:r>
          </a:p>
          <a:p>
            <a:r>
              <a:rPr lang="es-ES" dirty="0"/>
              <a:t>Pediré que al terminar el bloque IV, completen el esquema de la sección Lo que aprendí y utilicen la información que registraron en su cuaderno.</a:t>
            </a:r>
          </a:p>
          <a:p>
            <a:endParaRPr lang="en-US" dirty="0"/>
          </a:p>
        </p:txBody>
      </p:sp>
    </p:spTree>
    <p:extLst>
      <p:ext uri="{BB962C8B-B14F-4D97-AF65-F5344CB8AC3E}">
        <p14:creationId xmlns:p14="http://schemas.microsoft.com/office/powerpoint/2010/main" val="4120073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0263" y="365125"/>
            <a:ext cx="11377748" cy="732155"/>
          </a:xfrm>
        </p:spPr>
        <p:txBody>
          <a:bodyPr/>
          <a:lstStyle/>
          <a:p>
            <a:pPr algn="ctr"/>
            <a:r>
              <a:rPr lang="en-US" sz="2400" dirty="0">
                <a:solidFill>
                  <a:prstClr val="black"/>
                </a:solidFill>
                <a:latin typeface="Arial" panose="020B0604020202020204" pitchFamily="34" charset="0"/>
                <a:cs typeface="Arial" panose="020B0604020202020204" pitchFamily="34" charset="0"/>
              </a:rPr>
              <a:t>DESARROLLO DE LAS ACCIONES</a:t>
            </a:r>
            <a:endParaRPr lang="en-US" dirty="0"/>
          </a:p>
        </p:txBody>
      </p:sp>
      <p:pic>
        <p:nvPicPr>
          <p:cNvPr id="5" name="Marcador de contenido 4"/>
          <p:cNvPicPr>
            <a:picLocks noGrp="1" noChangeAspect="1"/>
          </p:cNvPicPr>
          <p:nvPr>
            <p:ph sz="half" idx="1"/>
          </p:nvPr>
        </p:nvPicPr>
        <p:blipFill>
          <a:blip r:embed="rId2"/>
          <a:stretch>
            <a:fillRect/>
          </a:stretch>
        </p:blipFill>
        <p:spPr>
          <a:xfrm>
            <a:off x="569275" y="1214846"/>
            <a:ext cx="4838747" cy="5055325"/>
          </a:xfrm>
          <a:prstGeom prst="rect">
            <a:avLst/>
          </a:prstGeom>
        </p:spPr>
      </p:pic>
      <p:sp>
        <p:nvSpPr>
          <p:cNvPr id="4" name="Marcador de contenido 3"/>
          <p:cNvSpPr>
            <a:spLocks noGrp="1"/>
          </p:cNvSpPr>
          <p:nvPr>
            <p:ph sz="half" idx="2"/>
          </p:nvPr>
        </p:nvSpPr>
        <p:spPr>
          <a:xfrm>
            <a:off x="6172199" y="1214846"/>
            <a:ext cx="5675811" cy="5368834"/>
          </a:xfrm>
        </p:spPr>
        <p:txBody>
          <a:bodyPr>
            <a:normAutofit fontScale="92500" lnSpcReduction="20000"/>
          </a:bodyPr>
          <a:lstStyle/>
          <a:p>
            <a:r>
              <a:rPr lang="es-ES" dirty="0"/>
              <a:t>Papá o mamá pídale a su hijo (a) que elabore un mapa del continente americano en donde se aprecie la división política </a:t>
            </a:r>
            <a:r>
              <a:rPr lang="es-ES" dirty="0" err="1"/>
              <a:t>deAmérica</a:t>
            </a:r>
            <a:r>
              <a:rPr lang="es-ES" dirty="0"/>
              <a:t>. Invite a su hijo (a) a que consulte su libro de texto y que investigue y desarrollé la monografía de un país del continente y que la comente en familia con el nombre oficial del país, capital, bandera, idiomas, localización y límites y otros aspectos como deportes que se practican, fiestas nacionales y tradiciones, utilizando materiales que se tengan a la mano como colores o tarjetas o cualquier tipo de material que se tenga a la mano. Se divertirá y aprenderá.</a:t>
            </a:r>
            <a:endParaRPr lang="en-US" dirty="0"/>
          </a:p>
        </p:txBody>
      </p:sp>
    </p:spTree>
    <p:extLst>
      <p:ext uri="{BB962C8B-B14F-4D97-AF65-F5344CB8AC3E}">
        <p14:creationId xmlns:p14="http://schemas.microsoft.com/office/powerpoint/2010/main" val="2912704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8823" y="365126"/>
            <a:ext cx="11390811" cy="653778"/>
          </a:xfrm>
        </p:spPr>
        <p:txBody>
          <a:bodyPr>
            <a:normAutofit/>
          </a:bodyPr>
          <a:lstStyle/>
          <a:p>
            <a:pPr algn="ctr"/>
            <a:r>
              <a:rPr lang="en-US" sz="2400" dirty="0">
                <a:solidFill>
                  <a:prstClr val="black"/>
                </a:solidFill>
                <a:latin typeface="Arial" panose="020B0604020202020204" pitchFamily="34" charset="0"/>
                <a:cs typeface="Arial" panose="020B0604020202020204" pitchFamily="34" charset="0"/>
              </a:rPr>
              <a:t>DESARROLLO DE LAS ACCIONES</a:t>
            </a:r>
            <a:endParaRPr lang="en-US" dirty="0"/>
          </a:p>
        </p:txBody>
      </p:sp>
      <p:pic>
        <p:nvPicPr>
          <p:cNvPr id="5" name="Marcador de contenido 4"/>
          <p:cNvPicPr>
            <a:picLocks noGrp="1" noChangeAspect="1"/>
          </p:cNvPicPr>
          <p:nvPr>
            <p:ph sz="half" idx="1"/>
          </p:nvPr>
        </p:nvPicPr>
        <p:blipFill>
          <a:blip r:embed="rId2"/>
          <a:stretch>
            <a:fillRect/>
          </a:stretch>
        </p:blipFill>
        <p:spPr>
          <a:xfrm>
            <a:off x="919458" y="1512207"/>
            <a:ext cx="3567760" cy="4535896"/>
          </a:xfrm>
          <a:prstGeom prst="rect">
            <a:avLst/>
          </a:prstGeom>
        </p:spPr>
      </p:pic>
      <p:sp>
        <p:nvSpPr>
          <p:cNvPr id="4" name="Marcador de contenido 3"/>
          <p:cNvSpPr>
            <a:spLocks noGrp="1"/>
          </p:cNvSpPr>
          <p:nvPr>
            <p:ph sz="half" idx="2"/>
          </p:nvPr>
        </p:nvSpPr>
        <p:spPr>
          <a:xfrm>
            <a:off x="6172200" y="1136468"/>
            <a:ext cx="5597434" cy="5381897"/>
          </a:xfrm>
        </p:spPr>
        <p:txBody>
          <a:bodyPr/>
          <a:lstStyle/>
          <a:p>
            <a:r>
              <a:rPr lang="es-ES" dirty="0"/>
              <a:t>En familia apoye a su hijo para que identifiquen en su mapa los países del continente , ayúdele a repasar banderas, nombres y capitales que se encuentran en la </a:t>
            </a:r>
            <a:r>
              <a:rPr lang="es-ES" dirty="0" err="1"/>
              <a:t>pag</a:t>
            </a:r>
            <a:r>
              <a:rPr lang="es-ES" dirty="0"/>
              <a:t>. 77 del libro de texto .</a:t>
            </a:r>
          </a:p>
          <a:p>
            <a:r>
              <a:rPr lang="es-ES" dirty="0"/>
              <a:t>Apoye a su hijo a que realice actividades como un crucigrama en el que puedan repasar las capitales, islas, ríos, climas y nombres de las montañas mas representativas del continente americano</a:t>
            </a:r>
            <a:endParaRPr lang="en-US" dirty="0"/>
          </a:p>
        </p:txBody>
      </p:sp>
    </p:spTree>
    <p:extLst>
      <p:ext uri="{BB962C8B-B14F-4D97-AF65-F5344CB8AC3E}">
        <p14:creationId xmlns:p14="http://schemas.microsoft.com/office/powerpoint/2010/main" val="3695513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3325" y="365126"/>
            <a:ext cx="11260183" cy="836658"/>
          </a:xfrm>
        </p:spPr>
        <p:txBody>
          <a:bodyPr/>
          <a:lstStyle/>
          <a:p>
            <a:pPr algn="ctr"/>
            <a:r>
              <a:rPr lang="en-US" sz="2400" dirty="0">
                <a:solidFill>
                  <a:prstClr val="black"/>
                </a:solidFill>
                <a:latin typeface="Arial" panose="020B0604020202020204" pitchFamily="34" charset="0"/>
                <a:cs typeface="Arial" panose="020B0604020202020204" pitchFamily="34" charset="0"/>
              </a:rPr>
              <a:t>DESARROLLO DE LAS ACCIONES</a:t>
            </a:r>
            <a:endParaRPr lang="en-US" dirty="0"/>
          </a:p>
        </p:txBody>
      </p:sp>
      <p:pic>
        <p:nvPicPr>
          <p:cNvPr id="5" name="Marcador de contenido 4"/>
          <p:cNvPicPr>
            <a:picLocks noGrp="1" noChangeAspect="1"/>
          </p:cNvPicPr>
          <p:nvPr>
            <p:ph sz="half" idx="1"/>
          </p:nvPr>
        </p:nvPicPr>
        <p:blipFill>
          <a:blip r:embed="rId2"/>
          <a:stretch>
            <a:fillRect/>
          </a:stretch>
        </p:blipFill>
        <p:spPr>
          <a:xfrm>
            <a:off x="483325" y="1424146"/>
            <a:ext cx="4885509" cy="5081157"/>
          </a:xfrm>
          <a:prstGeom prst="rect">
            <a:avLst/>
          </a:prstGeom>
        </p:spPr>
      </p:pic>
      <p:sp>
        <p:nvSpPr>
          <p:cNvPr id="4" name="Marcador de contenido 3"/>
          <p:cNvSpPr>
            <a:spLocks noGrp="1"/>
          </p:cNvSpPr>
          <p:nvPr>
            <p:ph sz="half" idx="2"/>
          </p:nvPr>
        </p:nvSpPr>
        <p:spPr>
          <a:xfrm>
            <a:off x="5617029" y="1319349"/>
            <a:ext cx="6126479" cy="5316582"/>
          </a:xfrm>
        </p:spPr>
        <p:txBody>
          <a:bodyPr/>
          <a:lstStyle/>
          <a:p>
            <a:r>
              <a:rPr lang="es-ES" dirty="0"/>
              <a:t>Solicite a su hijo que escriba y responda las siguientes preguntas  en su cuaderno </a:t>
            </a:r>
          </a:p>
          <a:p>
            <a:r>
              <a:rPr lang="es-ES" dirty="0"/>
              <a:t>¿Cuáles son las montañas mas altas del continente americano? ¿</a:t>
            </a:r>
            <a:r>
              <a:rPr lang="es-ES" dirty="0" err="1"/>
              <a:t>Queríosson</a:t>
            </a:r>
            <a:r>
              <a:rPr lang="es-ES" dirty="0"/>
              <a:t> </a:t>
            </a:r>
            <a:r>
              <a:rPr lang="es-ES" dirty="0" err="1"/>
              <a:t>losmaslargos</a:t>
            </a:r>
            <a:r>
              <a:rPr lang="es-ES" dirty="0"/>
              <a:t>? ¿ Y los nombres de los principales lagos </a:t>
            </a:r>
            <a:r>
              <a:rPr lang="es-ES" dirty="0" err="1"/>
              <a:t>cualesson</a:t>
            </a:r>
            <a:r>
              <a:rPr lang="es-ES" dirty="0"/>
              <a:t> ? ¿ Cual es la catarata mas alta del mundo </a:t>
            </a:r>
            <a:r>
              <a:rPr lang="es-ES" dirty="0" err="1"/>
              <a:t>yelríomascorto</a:t>
            </a:r>
            <a:r>
              <a:rPr lang="es-ES" dirty="0"/>
              <a:t> </a:t>
            </a:r>
            <a:r>
              <a:rPr lang="es-ES" dirty="0" err="1"/>
              <a:t>delmundo</a:t>
            </a:r>
            <a:r>
              <a:rPr lang="es-ES" dirty="0"/>
              <a:t>? ¿Cuáles son las principales formas de </a:t>
            </a:r>
            <a:r>
              <a:rPr lang="es-ES" dirty="0" err="1"/>
              <a:t>relievedelcontinente</a:t>
            </a:r>
            <a:r>
              <a:rPr lang="es-ES" dirty="0"/>
              <a:t> </a:t>
            </a:r>
            <a:r>
              <a:rPr lang="es-ES" dirty="0" err="1"/>
              <a:t>américano</a:t>
            </a:r>
            <a:r>
              <a:rPr lang="es-ES" dirty="0"/>
              <a:t>?</a:t>
            </a:r>
            <a:endParaRPr lang="en-US" dirty="0"/>
          </a:p>
        </p:txBody>
      </p:sp>
    </p:spTree>
    <p:extLst>
      <p:ext uri="{BB962C8B-B14F-4D97-AF65-F5344CB8AC3E}">
        <p14:creationId xmlns:p14="http://schemas.microsoft.com/office/powerpoint/2010/main" val="453010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a:spLocks noGrp="1"/>
          </p:cNvSpPr>
          <p:nvPr>
            <p:ph type="ctrTitle"/>
          </p:nvPr>
        </p:nvSpPr>
        <p:spPr>
          <a:xfrm>
            <a:off x="457200" y="312738"/>
            <a:ext cx="11404600" cy="6257925"/>
          </a:xfrm>
        </p:spPr>
        <p:txBody>
          <a:bodyPr>
            <a:normAutofit/>
          </a:bodyPr>
          <a:lstStyle/>
          <a:p>
            <a:pPr algn="l"/>
            <a:r>
              <a:rPr lang="es-ES" sz="1800" dirty="0">
                <a:latin typeface="Arial" panose="020B0604020202020204" pitchFamily="34" charset="0"/>
                <a:cs typeface="Arial" panose="020B0604020202020204" pitchFamily="34" charset="0"/>
              </a:rPr>
              <a:t>ORIENTACIONES GENERALES: LA SECUENCIA DE ACTIVIDADES PRESENTA TEMÁTICAS ORGANIZADAS DEL PLAN Y PROGRAMAS DE ESTUDIO 2009, ENFATIZANDO MÁS EN LAS ASIGNATURAS DE: ESPAÑOL, MATEMÁTICAS Y CIENCIAS NATURALES.</a:t>
            </a:r>
            <a:br>
              <a:rPr lang="es-ES" sz="1800" dirty="0">
                <a:latin typeface="Arial" panose="020B0604020202020204" pitchFamily="34" charset="0"/>
                <a:cs typeface="Arial" panose="020B0604020202020204" pitchFamily="34" charset="0"/>
              </a:rPr>
            </a:br>
            <a:r>
              <a:rPr lang="es-ES" sz="1800" dirty="0">
                <a:latin typeface="Arial" panose="020B0604020202020204" pitchFamily="34" charset="0"/>
                <a:cs typeface="Arial" panose="020B0604020202020204" pitchFamily="34" charset="0"/>
              </a:rPr>
              <a:t>ES TRASCENDENTE QUE EL PADRE DE FAMILIA TOME EN CUENTA LA IMPORTANCIA QUE TIENE SU PARTICIPACIÓN ACTIVA EN LAS ACTIVIDADES SUGERIDAS TODOS LOS DÍAS, ESTO PERMITIRÁ FORTALECER EN LOS NIÑOS ALGUNAS COMPETENCIAS TALES COMO: ANALIZAR, REDACTAR, SINTETIZAR, LEER, ESCRIBIR ENTRE OTRASSE SUGIERE ABORDARLAS TODOS LOS DÍAS, (MIENTRAS EL NIÑO NO ASISTA A LA ESCUELA), POR LO ANTERIOR SE PRESENTAN DE MANERA SENCILLA Y CONTINUA.</a:t>
            </a:r>
            <a:br>
              <a:rPr lang="es-ES" sz="1800" dirty="0">
                <a:latin typeface="Arial" panose="020B0604020202020204" pitchFamily="34" charset="0"/>
                <a:cs typeface="Arial" panose="020B0604020202020204" pitchFamily="34" charset="0"/>
              </a:rPr>
            </a:br>
            <a:r>
              <a:rPr lang="es-ES" sz="1800" dirty="0">
                <a:latin typeface="Arial" panose="020B0604020202020204" pitchFamily="34" charset="0"/>
                <a:cs typeface="Arial" panose="020B0604020202020204" pitchFamily="34" charset="0"/>
              </a:rPr>
              <a:t>TAMBIÉN ENCONTRARÁN EN ELLA LOS MATERIALES INDISPENSABLES PARA LA ELABORACIÓN DE LAS TAREAS. TODOS SUS TRABAJOS DEBERÁN PRESENTARLOS A SU MAESTRO AL REGRESO A SU ESCUELA</a:t>
            </a:r>
            <a:endParaRPr lang="en-US" sz="18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stretch>
            <a:fillRect/>
          </a:stretch>
        </p:blipFill>
        <p:spPr>
          <a:xfrm>
            <a:off x="457199" y="312738"/>
            <a:ext cx="11142617" cy="3201171"/>
          </a:xfrm>
          <a:prstGeom prst="rect">
            <a:avLst/>
          </a:prstGeom>
        </p:spPr>
      </p:pic>
    </p:spTree>
    <p:extLst>
      <p:ext uri="{BB962C8B-B14F-4D97-AF65-F5344CB8AC3E}">
        <p14:creationId xmlns:p14="http://schemas.microsoft.com/office/powerpoint/2010/main" val="3400444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1886" y="391251"/>
            <a:ext cx="11299371" cy="758281"/>
          </a:xfrm>
        </p:spPr>
        <p:txBody>
          <a:bodyPr/>
          <a:lstStyle/>
          <a:p>
            <a:pPr algn="ctr"/>
            <a:r>
              <a:rPr lang="en-US" sz="2400" dirty="0">
                <a:solidFill>
                  <a:prstClr val="black"/>
                </a:solidFill>
                <a:latin typeface="Arial" panose="020B0604020202020204" pitchFamily="34" charset="0"/>
                <a:cs typeface="Arial" panose="020B0604020202020204" pitchFamily="34" charset="0"/>
              </a:rPr>
              <a:t>DESARROLLO DE LAS ACCIONES</a:t>
            </a:r>
            <a:endParaRPr lang="en-US" dirty="0"/>
          </a:p>
        </p:txBody>
      </p:sp>
      <p:pic>
        <p:nvPicPr>
          <p:cNvPr id="5" name="Marcador de contenido 4"/>
          <p:cNvPicPr>
            <a:picLocks noGrp="1" noChangeAspect="1"/>
          </p:cNvPicPr>
          <p:nvPr>
            <p:ph sz="half" idx="1"/>
          </p:nvPr>
        </p:nvPicPr>
        <p:blipFill>
          <a:blip r:embed="rId2"/>
          <a:stretch>
            <a:fillRect/>
          </a:stretch>
        </p:blipFill>
        <p:spPr>
          <a:xfrm>
            <a:off x="595993" y="1492227"/>
            <a:ext cx="5572214" cy="4869384"/>
          </a:xfrm>
          <a:prstGeom prst="rect">
            <a:avLst/>
          </a:prstGeom>
        </p:spPr>
      </p:pic>
      <p:sp>
        <p:nvSpPr>
          <p:cNvPr id="4" name="Marcador de contenido 3"/>
          <p:cNvSpPr>
            <a:spLocks noGrp="1"/>
          </p:cNvSpPr>
          <p:nvPr>
            <p:ph sz="half" idx="2"/>
          </p:nvPr>
        </p:nvSpPr>
        <p:spPr>
          <a:xfrm>
            <a:off x="6172199" y="1149532"/>
            <a:ext cx="5519057" cy="5421085"/>
          </a:xfrm>
        </p:spPr>
        <p:txBody>
          <a:bodyPr/>
          <a:lstStyle/>
          <a:p>
            <a:r>
              <a:rPr lang="es-ES" dirty="0"/>
              <a:t>Junto con su hijo (a) elabore una lista que contenga los siguientes elementos: la agricultura y actividades forestales así como las actividades ganaderas y pesqueras también la minería , las fuentes de energía y las materias primas para la industria y los países que predominantemente desarrollan dichas actividades. Los países de América con mayor desarrollo industrial y tecnológico.</a:t>
            </a:r>
            <a:endParaRPr lang="en-US" dirty="0"/>
          </a:p>
        </p:txBody>
      </p:sp>
    </p:spTree>
    <p:extLst>
      <p:ext uri="{BB962C8B-B14F-4D97-AF65-F5344CB8AC3E}">
        <p14:creationId xmlns:p14="http://schemas.microsoft.com/office/powerpoint/2010/main" val="4159975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8823" y="365126"/>
            <a:ext cx="11403874" cy="588464"/>
          </a:xfrm>
        </p:spPr>
        <p:txBody>
          <a:bodyPr>
            <a:normAutofit/>
          </a:bodyPr>
          <a:lstStyle/>
          <a:p>
            <a:pPr algn="ctr"/>
            <a:r>
              <a:rPr lang="en-US" sz="2400" dirty="0">
                <a:solidFill>
                  <a:prstClr val="black"/>
                </a:solidFill>
                <a:latin typeface="Arial" panose="020B0604020202020204" pitchFamily="34" charset="0"/>
                <a:cs typeface="Arial" panose="020B0604020202020204" pitchFamily="34" charset="0"/>
              </a:rPr>
              <a:t>DESARROLLO DE LAS ACCIONES</a:t>
            </a:r>
            <a:endParaRPr lang="en-US" dirty="0"/>
          </a:p>
        </p:txBody>
      </p:sp>
      <p:pic>
        <p:nvPicPr>
          <p:cNvPr id="5" name="Marcador de contenido 4"/>
          <p:cNvPicPr>
            <a:picLocks noGrp="1" noChangeAspect="1"/>
          </p:cNvPicPr>
          <p:nvPr>
            <p:ph sz="half" idx="1"/>
          </p:nvPr>
        </p:nvPicPr>
        <p:blipFill>
          <a:blip r:embed="rId2"/>
          <a:stretch>
            <a:fillRect/>
          </a:stretch>
        </p:blipFill>
        <p:spPr>
          <a:xfrm>
            <a:off x="732336" y="1209696"/>
            <a:ext cx="5414260" cy="4616337"/>
          </a:xfrm>
          <a:prstGeom prst="rect">
            <a:avLst/>
          </a:prstGeom>
        </p:spPr>
      </p:pic>
      <p:sp>
        <p:nvSpPr>
          <p:cNvPr id="4" name="Marcador de contenido 3"/>
          <p:cNvSpPr>
            <a:spLocks noGrp="1"/>
          </p:cNvSpPr>
          <p:nvPr>
            <p:ph sz="half" idx="2"/>
          </p:nvPr>
        </p:nvSpPr>
        <p:spPr>
          <a:xfrm>
            <a:off x="6172199" y="953590"/>
            <a:ext cx="5610497" cy="5682341"/>
          </a:xfrm>
        </p:spPr>
        <p:txBody>
          <a:bodyPr>
            <a:noAutofit/>
          </a:bodyPr>
          <a:lstStyle/>
          <a:p>
            <a:r>
              <a:rPr lang="es-ES" sz="2300" dirty="0">
                <a:latin typeface="Arial" panose="020B0604020202020204" pitchFamily="34" charset="0"/>
                <a:cs typeface="Arial" panose="020B0604020202020204" pitchFamily="34" charset="0"/>
              </a:rPr>
              <a:t>Reunidos en familia reflexionen acerca de que en la democracia todos tenemos derechos y responsabilidades. Pídale que escriba una lista de todos los derechos y los servicios de que disfruta en su comunidad. Luego indíquele que al lado de cada derecho y/o servicio escriba cuál o cuáles son las responsabilidades que se deben de cumplir para seguir disfrutando de estos beneficios. Por ejemplo: ¿cuál será la responsabilidad que se adquiere con el derecho a la educación?, ¿cuál será la responsabilidad que se adquiere con el derecho a la salud? Reflexionan acerca de las siguientes interrogantes: ¿qué sucedería si las personas sólo tuvieran derechos y no obligaciones?,</a:t>
            </a:r>
            <a:endParaRPr lang="en-US"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8830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5760" y="365126"/>
            <a:ext cx="11521440" cy="784406"/>
          </a:xfrm>
        </p:spPr>
        <p:txBody>
          <a:bodyPr/>
          <a:lstStyle/>
          <a:p>
            <a:pPr algn="ctr"/>
            <a:r>
              <a:rPr lang="en-US" sz="2400" dirty="0">
                <a:solidFill>
                  <a:prstClr val="black"/>
                </a:solidFill>
                <a:latin typeface="Arial" panose="020B0604020202020204" pitchFamily="34" charset="0"/>
                <a:cs typeface="Arial" panose="020B0604020202020204" pitchFamily="34" charset="0"/>
              </a:rPr>
              <a:t>DESARROLLO DE LAS ACCIONES</a:t>
            </a:r>
            <a:endParaRPr lang="en-US" dirty="0"/>
          </a:p>
        </p:txBody>
      </p:sp>
      <p:pic>
        <p:nvPicPr>
          <p:cNvPr id="5" name="Marcador de contenido 4"/>
          <p:cNvPicPr>
            <a:picLocks noGrp="1" noChangeAspect="1"/>
          </p:cNvPicPr>
          <p:nvPr>
            <p:ph sz="half" idx="1"/>
          </p:nvPr>
        </p:nvPicPr>
        <p:blipFill>
          <a:blip r:embed="rId2"/>
          <a:stretch>
            <a:fillRect/>
          </a:stretch>
        </p:blipFill>
        <p:spPr>
          <a:xfrm>
            <a:off x="906054" y="1149532"/>
            <a:ext cx="4898571" cy="4898571"/>
          </a:xfrm>
          <a:prstGeom prst="rect">
            <a:avLst/>
          </a:prstGeom>
        </p:spPr>
      </p:pic>
      <p:sp>
        <p:nvSpPr>
          <p:cNvPr id="4" name="Marcador de contenido 3"/>
          <p:cNvSpPr>
            <a:spLocks noGrp="1"/>
          </p:cNvSpPr>
          <p:nvPr>
            <p:ph sz="half" idx="2"/>
          </p:nvPr>
        </p:nvSpPr>
        <p:spPr>
          <a:xfrm>
            <a:off x="6172200" y="1149532"/>
            <a:ext cx="5715000" cy="5447211"/>
          </a:xfrm>
        </p:spPr>
        <p:txBody>
          <a:bodyPr>
            <a:normAutofit fontScale="85000" lnSpcReduction="20000"/>
          </a:bodyPr>
          <a:lstStyle/>
          <a:p>
            <a:r>
              <a:rPr lang="es-ES" dirty="0">
                <a:latin typeface="Arial" panose="020B0604020202020204" pitchFamily="34" charset="0"/>
                <a:cs typeface="Arial" panose="020B0604020202020204" pitchFamily="34" charset="0"/>
              </a:rPr>
              <a:t>Reflexione con su hijo (a) sobre los siguientes cuestionamientos: ¿qué sucede cuando al tomar una decisión una o varias personas no están de acuerdo con la mayoría?, ¿es malo tener una opinión diferente a la de la mayoría? Solicite a su hijo (a) que escriba un pequeño cuento en el que se ejemplifique una situación de toma de decisiones en grupo y las diferentes maneras en las que se podrían poner de acuerdo, de manera que TODOS quedaran conformes con la decisión. Por ejemplo: cuando en una familia deciden lo que comerán en el cumpleaños de la abuela, si unos prefieren el pozole, otros quieren tamales y otros prefieren comer mole. ¿Cómo se podría resolver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3287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4949" y="365126"/>
            <a:ext cx="11364685" cy="771344"/>
          </a:xfrm>
        </p:spPr>
        <p:txBody>
          <a:bodyPr/>
          <a:lstStyle/>
          <a:p>
            <a:pPr algn="ctr"/>
            <a:r>
              <a:rPr lang="en-US" sz="2400" dirty="0">
                <a:solidFill>
                  <a:prstClr val="black"/>
                </a:solidFill>
                <a:latin typeface="Arial" panose="020B0604020202020204" pitchFamily="34" charset="0"/>
                <a:cs typeface="Arial" panose="020B0604020202020204" pitchFamily="34" charset="0"/>
              </a:rPr>
              <a:t>DESARROLLO DE LAS ACCIONES</a:t>
            </a:r>
            <a:endParaRPr lang="en-US" dirty="0"/>
          </a:p>
        </p:txBody>
      </p:sp>
      <p:pic>
        <p:nvPicPr>
          <p:cNvPr id="5" name="Marcador de contenido 4"/>
          <p:cNvPicPr>
            <a:picLocks noGrp="1" noChangeAspect="1"/>
          </p:cNvPicPr>
          <p:nvPr>
            <p:ph sz="half" idx="1"/>
          </p:nvPr>
        </p:nvPicPr>
        <p:blipFill rotWithShape="1">
          <a:blip r:embed="rId2"/>
          <a:srcRect l="21082" t="69851" r="46869" b="11654"/>
          <a:stretch/>
        </p:blipFill>
        <p:spPr>
          <a:xfrm>
            <a:off x="643346" y="2181497"/>
            <a:ext cx="5290457" cy="3213463"/>
          </a:xfrm>
          <a:prstGeom prst="rect">
            <a:avLst/>
          </a:prstGeom>
        </p:spPr>
      </p:pic>
      <p:sp>
        <p:nvSpPr>
          <p:cNvPr id="4" name="Marcador de contenido 3"/>
          <p:cNvSpPr>
            <a:spLocks noGrp="1"/>
          </p:cNvSpPr>
          <p:nvPr>
            <p:ph sz="half" idx="2"/>
          </p:nvPr>
        </p:nvSpPr>
        <p:spPr>
          <a:xfrm>
            <a:off x="6172200" y="1136470"/>
            <a:ext cx="5597434" cy="5303519"/>
          </a:xfrm>
        </p:spPr>
        <p:txBody>
          <a:bodyPr>
            <a:normAutofit/>
          </a:bodyPr>
          <a:lstStyle/>
          <a:p>
            <a:r>
              <a:rPr lang="es-ES" dirty="0"/>
              <a:t>Ayude a su hijo (a) para que realice una investigación en la que identifique cuáles son los derechos y las responsabilidades que tiene en su casa, en la escuela y en la comunidad. Pídale que escriba la información en un cuadro como el que se presenta a continuación</a:t>
            </a:r>
            <a:endParaRPr lang="en-US" dirty="0"/>
          </a:p>
        </p:txBody>
      </p:sp>
    </p:spTree>
    <p:extLst>
      <p:ext uri="{BB962C8B-B14F-4D97-AF65-F5344CB8AC3E}">
        <p14:creationId xmlns:p14="http://schemas.microsoft.com/office/powerpoint/2010/main" val="4141601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235131" y="261257"/>
            <a:ext cx="8874686" cy="4924697"/>
          </a:xfrm>
          <a:prstGeom prst="rect">
            <a:avLst/>
          </a:prstGeom>
        </p:spPr>
      </p:pic>
      <p:pic>
        <p:nvPicPr>
          <p:cNvPr id="9" name="Imagen 8"/>
          <p:cNvPicPr>
            <a:picLocks noChangeAspect="1"/>
          </p:cNvPicPr>
          <p:nvPr/>
        </p:nvPicPr>
        <p:blipFill>
          <a:blip r:embed="rId3"/>
          <a:stretch>
            <a:fillRect/>
          </a:stretch>
        </p:blipFill>
        <p:spPr>
          <a:xfrm>
            <a:off x="8712926" y="3192780"/>
            <a:ext cx="1695450" cy="2705100"/>
          </a:xfrm>
          <a:prstGeom prst="rect">
            <a:avLst/>
          </a:prstGeom>
        </p:spPr>
      </p:pic>
      <p:sp>
        <p:nvSpPr>
          <p:cNvPr id="2" name="Título 1"/>
          <p:cNvSpPr>
            <a:spLocks noGrp="1"/>
          </p:cNvSpPr>
          <p:nvPr>
            <p:ph type="ctrTitle"/>
          </p:nvPr>
        </p:nvSpPr>
        <p:spPr>
          <a:xfrm>
            <a:off x="235131" y="261258"/>
            <a:ext cx="10432869" cy="6348548"/>
          </a:xfrm>
        </p:spPr>
        <p:txBody>
          <a:bodyPr/>
          <a:lstStyle/>
          <a:p>
            <a:endParaRPr lang="en-US" dirty="0"/>
          </a:p>
        </p:txBody>
      </p:sp>
    </p:spTree>
    <p:extLst>
      <p:ext uri="{BB962C8B-B14F-4D97-AF65-F5344CB8AC3E}">
        <p14:creationId xmlns:p14="http://schemas.microsoft.com/office/powerpoint/2010/main" val="4077501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09451" y="404949"/>
            <a:ext cx="11312435" cy="6139542"/>
          </a:xfrm>
        </p:spPr>
        <p:txBody>
          <a:bodyPr>
            <a:normAutofit/>
          </a:bodyPr>
          <a:lstStyle/>
          <a:p>
            <a:r>
              <a:rPr lang="es-ES" sz="2800" dirty="0">
                <a:latin typeface="Arial" panose="020B0604020202020204" pitchFamily="34" charset="0"/>
                <a:cs typeface="Arial" panose="020B0604020202020204" pitchFamily="34" charset="0"/>
              </a:rPr>
              <a:t>DESARROLLO DE LAS ACCIONES</a:t>
            </a:r>
            <a:br>
              <a:rPr lang="es-ES" sz="2800" dirty="0">
                <a:latin typeface="Arial" panose="020B0604020202020204" pitchFamily="34" charset="0"/>
                <a:cs typeface="Arial" panose="020B0604020202020204" pitchFamily="34" charset="0"/>
              </a:rPr>
            </a:br>
            <a:br>
              <a:rPr lang="es-ES" sz="2800" dirty="0">
                <a:latin typeface="Arial" panose="020B0604020202020204" pitchFamily="34" charset="0"/>
                <a:cs typeface="Arial" panose="020B0604020202020204" pitchFamily="34" charset="0"/>
              </a:rPr>
            </a:br>
            <a:r>
              <a:rPr lang="es-ES" sz="2000" dirty="0">
                <a:latin typeface="Arial" panose="020B0604020202020204" pitchFamily="34" charset="0"/>
                <a:cs typeface="Arial" panose="020B0604020202020204" pitchFamily="34" charset="0"/>
              </a:rPr>
              <a:t>El acróstico es una composición poética cuya principal característica es que las letras iniciales, medias o finales de cada verso forman, escribiéndolas de manera vertical, una palabra o frase. Ejemplo: Sabor dulce y candente Oleadas de tierra caliente Luminosa se incandescentes.</a:t>
            </a:r>
            <a:br>
              <a:rPr lang="es-ES" sz="2000" dirty="0">
                <a:latin typeface="Arial" panose="020B0604020202020204" pitchFamily="34" charset="0"/>
                <a:cs typeface="Arial" panose="020B0604020202020204" pitchFamily="34" charset="0"/>
              </a:rPr>
            </a:br>
            <a:r>
              <a:rPr lang="es-ES" sz="2000" dirty="0">
                <a:latin typeface="Arial" panose="020B0604020202020204" pitchFamily="34" charset="0"/>
                <a:cs typeface="Arial" panose="020B0604020202020204" pitchFamily="34" charset="0"/>
              </a:rPr>
              <a:t>Invite a su hijo(a) que elabore un acróstico con las letras de su nombre.</a:t>
            </a:r>
            <a:br>
              <a:rPr lang="es-ES" sz="2000" dirty="0">
                <a:latin typeface="Arial" panose="020B0604020202020204" pitchFamily="34" charset="0"/>
                <a:cs typeface="Arial" panose="020B0604020202020204" pitchFamily="34" charset="0"/>
              </a:rPr>
            </a:br>
            <a:r>
              <a:rPr lang="es-ES" sz="2000" dirty="0">
                <a:latin typeface="Arial" panose="020B0604020202020204" pitchFamily="34" charset="0"/>
                <a:cs typeface="Arial" panose="020B0604020202020204" pitchFamily="34" charset="0"/>
              </a:rPr>
              <a:t>Cuide la ortografía y el uso de las mayúsculas.</a:t>
            </a:r>
            <a:endParaRPr lang="en-US" sz="20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rotWithShape="1">
          <a:blip r:embed="rId2"/>
          <a:srcRect t="8234" b="24608"/>
          <a:stretch/>
        </p:blipFill>
        <p:spPr>
          <a:xfrm>
            <a:off x="509451" y="404949"/>
            <a:ext cx="8637402" cy="3840480"/>
          </a:xfrm>
          <a:prstGeom prst="rect">
            <a:avLst/>
          </a:prstGeom>
        </p:spPr>
      </p:pic>
    </p:spTree>
    <p:extLst>
      <p:ext uri="{BB962C8B-B14F-4D97-AF65-F5344CB8AC3E}">
        <p14:creationId xmlns:p14="http://schemas.microsoft.com/office/powerpoint/2010/main" val="995910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01526"/>
          </a:xfrm>
        </p:spPr>
        <p:txBody>
          <a:bodyPr>
            <a:normAutofit/>
          </a:bodyPr>
          <a:lstStyle/>
          <a:p>
            <a:pPr algn="ctr"/>
            <a:r>
              <a:rPr lang="en-US" sz="2800" dirty="0">
                <a:latin typeface="Arial" panose="020B0604020202020204" pitchFamily="34" charset="0"/>
                <a:cs typeface="Arial" panose="020B0604020202020204" pitchFamily="34" charset="0"/>
              </a:rPr>
              <a:t>DESARROLLO DE LAS ACCIONES</a:t>
            </a:r>
          </a:p>
        </p:txBody>
      </p:sp>
      <p:pic>
        <p:nvPicPr>
          <p:cNvPr id="5" name="Marcador de contenido 4"/>
          <p:cNvPicPr>
            <a:picLocks noGrp="1" noChangeAspect="1"/>
          </p:cNvPicPr>
          <p:nvPr>
            <p:ph sz="half" idx="1"/>
          </p:nvPr>
        </p:nvPicPr>
        <p:blipFill>
          <a:blip r:embed="rId2"/>
          <a:stretch>
            <a:fillRect/>
          </a:stretch>
        </p:blipFill>
        <p:spPr>
          <a:xfrm>
            <a:off x="838199" y="966652"/>
            <a:ext cx="5484223" cy="5721350"/>
          </a:xfrm>
          <a:prstGeom prst="rect">
            <a:avLst/>
          </a:prstGeom>
        </p:spPr>
      </p:pic>
      <p:sp>
        <p:nvSpPr>
          <p:cNvPr id="4" name="Marcador de contenido 3"/>
          <p:cNvSpPr>
            <a:spLocks noGrp="1"/>
          </p:cNvSpPr>
          <p:nvPr>
            <p:ph sz="half" idx="2"/>
          </p:nvPr>
        </p:nvSpPr>
        <p:spPr>
          <a:xfrm>
            <a:off x="6531429" y="966652"/>
            <a:ext cx="5333999" cy="5721531"/>
          </a:xfrm>
        </p:spPr>
        <p:txBody>
          <a:bodyPr>
            <a:normAutofit fontScale="77500" lnSpcReduction="20000"/>
          </a:bodyPr>
          <a:lstStyle/>
          <a:p>
            <a:r>
              <a:rPr lang="es-ES" dirty="0">
                <a:latin typeface="Arial" panose="020B0604020202020204" pitchFamily="34" charset="0"/>
                <a:cs typeface="Arial" panose="020B0604020202020204" pitchFamily="34" charset="0"/>
              </a:rPr>
              <a:t>LAS CONJUNCIONES SIRVEN PARA RELACIONAR PALABRAS O ELEMENTOS DE LA MISMA CLASE: VERBOS CON VERBOS, ADJETIVOS CON ADJETIVOS, SUSTANTIVOS CON SUSTANTIVOS ASÍ COMO ORACIONES. LA CONJUNCIÓN “Y” SIRVE PARA UNIR LOS ELEMENTOS Y LA CONJUNCIÓN “O” PARA SEPARARLOS.</a:t>
            </a:r>
          </a:p>
          <a:p>
            <a:r>
              <a:rPr lang="es-ES" dirty="0">
                <a:latin typeface="Arial" panose="020B0604020202020204" pitchFamily="34" charset="0"/>
                <a:cs typeface="Arial" panose="020B0604020202020204" pitchFamily="34" charset="0"/>
              </a:rPr>
              <a:t>LOCALICE EN DIFERENTES PORTADORES DE TEXTO, PÁRRAFOS DONDE APAREZCAN LAS CONJUNCIONES “Y”, “O”, TRANSCRÍBALO EN SU CUADERNO. (7 ENUNCIADOS DONDE SE USE LA CONJUNCIÓN “Y” Y 7 ENUNCIADOS CON LA CONJUNCIÓN “O”) .</a:t>
            </a:r>
          </a:p>
          <a:p>
            <a:r>
              <a:rPr lang="es-ES" dirty="0">
                <a:latin typeface="Arial" panose="020B0604020202020204" pitchFamily="34" charset="0"/>
                <a:cs typeface="Arial" panose="020B0604020202020204" pitchFamily="34" charset="0"/>
              </a:rPr>
              <a:t>AL TERMINO DE CADA ENUNCIADO ESCRIBA QUE TIPO DE PALABRAS UNE O SEPARA</a:t>
            </a:r>
          </a:p>
          <a:p>
            <a:endParaRPr lang="en-US" dirty="0"/>
          </a:p>
        </p:txBody>
      </p:sp>
    </p:spTree>
    <p:extLst>
      <p:ext uri="{BB962C8B-B14F-4D97-AF65-F5344CB8AC3E}">
        <p14:creationId xmlns:p14="http://schemas.microsoft.com/office/powerpoint/2010/main" val="3298445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9993"/>
            <a:ext cx="10515600" cy="666841"/>
          </a:xfrm>
        </p:spPr>
        <p:txBody>
          <a:bodyPr>
            <a:normAutofit/>
          </a:bodyPr>
          <a:lstStyle/>
          <a:p>
            <a:pPr algn="ctr"/>
            <a:r>
              <a:rPr lang="en-US" sz="2800" dirty="0">
                <a:latin typeface="Arial" panose="020B0604020202020204" pitchFamily="34" charset="0"/>
                <a:cs typeface="Arial" panose="020B0604020202020204" pitchFamily="34" charset="0"/>
              </a:rPr>
              <a:t>DESARROLLO DE LAS ACCIONES</a:t>
            </a:r>
          </a:p>
        </p:txBody>
      </p:sp>
      <p:pic>
        <p:nvPicPr>
          <p:cNvPr id="5" name="Marcador de contenido 4"/>
          <p:cNvPicPr>
            <a:picLocks noGrp="1" noChangeAspect="1"/>
          </p:cNvPicPr>
          <p:nvPr>
            <p:ph sz="half" idx="1"/>
          </p:nvPr>
        </p:nvPicPr>
        <p:blipFill>
          <a:blip r:embed="rId2"/>
          <a:stretch>
            <a:fillRect/>
          </a:stretch>
        </p:blipFill>
        <p:spPr>
          <a:xfrm>
            <a:off x="603068" y="1157013"/>
            <a:ext cx="4597713" cy="5073970"/>
          </a:xfrm>
          <a:prstGeom prst="rect">
            <a:avLst/>
          </a:prstGeom>
        </p:spPr>
      </p:pic>
      <p:sp>
        <p:nvSpPr>
          <p:cNvPr id="4" name="Marcador de contenido 3"/>
          <p:cNvSpPr>
            <a:spLocks noGrp="1"/>
          </p:cNvSpPr>
          <p:nvPr>
            <p:ph sz="half" idx="2"/>
          </p:nvPr>
        </p:nvSpPr>
        <p:spPr>
          <a:xfrm>
            <a:off x="5512526" y="1018903"/>
            <a:ext cx="5841274" cy="5590903"/>
          </a:xfrm>
        </p:spPr>
        <p:txBody>
          <a:bodyPr>
            <a:noAutofit/>
          </a:bodyPr>
          <a:lstStyle/>
          <a:p>
            <a:r>
              <a:rPr lang="es-ES" sz="1800" dirty="0">
                <a:latin typeface="Arial" panose="020B0604020202020204" pitchFamily="34" charset="0"/>
                <a:cs typeface="Arial" panose="020B0604020202020204" pitchFamily="34" charset="0"/>
              </a:rPr>
              <a:t>En casa lean los siguientes trabalenguas, para conocer quien es capaz de hacerlo más rápido y sin equivocarse. Ejerciten la lectura de los trabalenguas cuantas veces sea necesario hasta lograr dominarlos.</a:t>
            </a:r>
          </a:p>
          <a:p>
            <a:r>
              <a:rPr lang="es-ES" sz="1800" dirty="0">
                <a:latin typeface="Arial" panose="020B0604020202020204" pitchFamily="34" charset="0"/>
                <a:cs typeface="Arial" panose="020B0604020202020204" pitchFamily="34" charset="0"/>
              </a:rPr>
              <a:t>El que poco coco come, poco coco compra; el que poca capa se tapa, poca capa se compra. Como yo poco coco como, poco coco compro, y como poca capa me tapo, poca capa me compro.</a:t>
            </a:r>
          </a:p>
          <a:p>
            <a:r>
              <a:rPr lang="es-ES" sz="1800" dirty="0">
                <a:latin typeface="Arial" panose="020B0604020202020204" pitchFamily="34" charset="0"/>
                <a:cs typeface="Arial" panose="020B0604020202020204" pitchFamily="34" charset="0"/>
              </a:rPr>
              <a:t>El cielo de </a:t>
            </a:r>
            <a:r>
              <a:rPr lang="es-ES" sz="1800" dirty="0" err="1">
                <a:latin typeface="Arial" panose="020B0604020202020204" pitchFamily="34" charset="0"/>
                <a:cs typeface="Arial" panose="020B0604020202020204" pitchFamily="34" charset="0"/>
              </a:rPr>
              <a:t>Parangaricutirimicuaro</a:t>
            </a:r>
            <a:r>
              <a:rPr lang="es-ES" sz="1800" dirty="0">
                <a:latin typeface="Arial" panose="020B0604020202020204" pitchFamily="34" charset="0"/>
                <a:cs typeface="Arial" panose="020B0604020202020204" pitchFamily="34" charset="0"/>
              </a:rPr>
              <a:t> se quiere </a:t>
            </a:r>
            <a:r>
              <a:rPr lang="es-ES" sz="1800" dirty="0" err="1">
                <a:latin typeface="Arial" panose="020B0604020202020204" pitchFamily="34" charset="0"/>
                <a:cs typeface="Arial" panose="020B0604020202020204" pitchFamily="34" charset="0"/>
              </a:rPr>
              <a:t>desparangaricutirimicuarizar</a:t>
            </a:r>
            <a:r>
              <a:rPr lang="es-ES" sz="1800" dirty="0">
                <a:latin typeface="Arial" panose="020B0604020202020204" pitchFamily="34" charset="0"/>
                <a:cs typeface="Arial" panose="020B0604020202020204" pitchFamily="34" charset="0"/>
              </a:rPr>
              <a:t> el </a:t>
            </a:r>
            <a:r>
              <a:rPr lang="es-ES" sz="1800" dirty="0" err="1">
                <a:latin typeface="Arial" panose="020B0604020202020204" pitchFamily="34" charset="0"/>
                <a:cs typeface="Arial" panose="020B0604020202020204" pitchFamily="34" charset="0"/>
              </a:rPr>
              <a:t>desparangaricutirimicuador</a:t>
            </a:r>
            <a:r>
              <a:rPr lang="es-ES" sz="1800" dirty="0">
                <a:latin typeface="Arial" panose="020B0604020202020204" pitchFamily="34" charset="0"/>
                <a:cs typeface="Arial" panose="020B0604020202020204" pitchFamily="34" charset="0"/>
              </a:rPr>
              <a:t> que lo </a:t>
            </a:r>
            <a:r>
              <a:rPr lang="es-ES" sz="1800" dirty="0" err="1">
                <a:latin typeface="Arial" panose="020B0604020202020204" pitchFamily="34" charset="0"/>
                <a:cs typeface="Arial" panose="020B0604020202020204" pitchFamily="34" charset="0"/>
              </a:rPr>
              <a:t>desparangaricutirimicuarizare</a:t>
            </a:r>
            <a:r>
              <a:rPr lang="es-ES" sz="1800" dirty="0">
                <a:latin typeface="Arial" panose="020B0604020202020204" pitchFamily="34" charset="0"/>
                <a:cs typeface="Arial" panose="020B0604020202020204" pitchFamily="34" charset="0"/>
              </a:rPr>
              <a:t> buen </a:t>
            </a:r>
            <a:r>
              <a:rPr lang="es-ES" sz="1800" dirty="0" err="1">
                <a:latin typeface="Arial" panose="020B0604020202020204" pitchFamily="34" charset="0"/>
                <a:cs typeface="Arial" panose="020B0604020202020204" pitchFamily="34" charset="0"/>
              </a:rPr>
              <a:t>desparangaricutirimicuador</a:t>
            </a:r>
            <a:r>
              <a:rPr lang="es-ES" sz="1800" dirty="0">
                <a:latin typeface="Arial" panose="020B0604020202020204" pitchFamily="34" charset="0"/>
                <a:cs typeface="Arial" panose="020B0604020202020204" pitchFamily="34" charset="0"/>
              </a:rPr>
              <a:t> será.</a:t>
            </a:r>
          </a:p>
          <a:p>
            <a:r>
              <a:rPr lang="es-ES" sz="1800" dirty="0">
                <a:latin typeface="Arial" panose="020B0604020202020204" pitchFamily="34" charset="0"/>
                <a:cs typeface="Arial" panose="020B0604020202020204" pitchFamily="34" charset="0"/>
              </a:rPr>
              <a:t>Me han dicho que tú has dicho un dicho que yo he dicho. Ese dicho está mal dicho, pues si yo lo hubiera dicho, estaría mejor dicho que el dicho que a mí me han dicho que tú has dicho que yo he dicho.</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8984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8011" y="365125"/>
            <a:ext cx="11456126" cy="758281"/>
          </a:xfrm>
        </p:spPr>
        <p:txBody>
          <a:bodyPr>
            <a:normAutofit/>
          </a:bodyPr>
          <a:lstStyle/>
          <a:p>
            <a:pPr algn="ctr"/>
            <a:r>
              <a:rPr lang="en-US" sz="2400" dirty="0">
                <a:latin typeface="Arial" panose="020B0604020202020204" pitchFamily="34" charset="0"/>
                <a:cs typeface="Arial" panose="020B0604020202020204" pitchFamily="34" charset="0"/>
              </a:rPr>
              <a:t>DESARROLLO DE LAS ACCIONES</a:t>
            </a:r>
          </a:p>
        </p:txBody>
      </p:sp>
      <p:pic>
        <p:nvPicPr>
          <p:cNvPr id="6" name="Marcador de contenido 5"/>
          <p:cNvPicPr>
            <a:picLocks noGrp="1" noChangeAspect="1"/>
          </p:cNvPicPr>
          <p:nvPr>
            <p:ph sz="half" idx="1"/>
          </p:nvPr>
        </p:nvPicPr>
        <p:blipFill>
          <a:blip r:embed="rId2"/>
          <a:stretch>
            <a:fillRect/>
          </a:stretch>
        </p:blipFill>
        <p:spPr>
          <a:xfrm>
            <a:off x="522513" y="953588"/>
            <a:ext cx="5904413" cy="5538652"/>
          </a:xfrm>
          <a:prstGeom prst="rect">
            <a:avLst/>
          </a:prstGeom>
        </p:spPr>
      </p:pic>
      <p:sp>
        <p:nvSpPr>
          <p:cNvPr id="4" name="Marcador de contenido 3"/>
          <p:cNvSpPr>
            <a:spLocks noGrp="1"/>
          </p:cNvSpPr>
          <p:nvPr>
            <p:ph sz="half" idx="2"/>
          </p:nvPr>
        </p:nvSpPr>
        <p:spPr>
          <a:xfrm>
            <a:off x="6858000" y="1123406"/>
            <a:ext cx="5016136" cy="5368834"/>
          </a:xfrm>
        </p:spPr>
        <p:txBody>
          <a:bodyPr>
            <a:normAutofit/>
          </a:bodyPr>
          <a:lstStyle/>
          <a:p>
            <a:r>
              <a:rPr lang="es-ES" sz="2400" dirty="0">
                <a:latin typeface="Arial" panose="020B0604020202020204" pitchFamily="34" charset="0"/>
                <a:cs typeface="Arial" panose="020B0604020202020204" pitchFamily="34" charset="0"/>
              </a:rPr>
              <a:t>El debate Es la discusión de un tema de interés en el cual se exponen diferentes puntos de vista, es decir, cuando dos o más personas expresan opiniones opuestas en relación con un mismo tema. En un debate se debe tener presente lo siguiente:</a:t>
            </a:r>
          </a:p>
          <a:p>
            <a:r>
              <a:rPr lang="es-ES" sz="2400" dirty="0">
                <a:latin typeface="Arial" panose="020B0604020202020204" pitchFamily="34" charset="0"/>
                <a:cs typeface="Arial" panose="020B0604020202020204" pitchFamily="34" charset="0"/>
              </a:rPr>
              <a:t>1. Debe haber un tema de interés común para los exponentes. 2. Las opiniones de los exponentes deben tener un sustento. 3. Al final, se debe llegar a una conclusión.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7640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7383" y="365125"/>
            <a:ext cx="11586754" cy="549275"/>
          </a:xfrm>
        </p:spPr>
        <p:txBody>
          <a:bodyPr>
            <a:normAutofit/>
          </a:bodyPr>
          <a:lstStyle/>
          <a:p>
            <a:pPr algn="ctr"/>
            <a:r>
              <a:rPr lang="en-US" sz="2400" dirty="0">
                <a:latin typeface="Arial" panose="020B0604020202020204" pitchFamily="34" charset="0"/>
                <a:cs typeface="Arial" panose="020B0604020202020204" pitchFamily="34" charset="0"/>
              </a:rPr>
              <a:t>DESARROLLO DE LAS ACCIONES</a:t>
            </a:r>
          </a:p>
        </p:txBody>
      </p:sp>
      <p:pic>
        <p:nvPicPr>
          <p:cNvPr id="7" name="Marcador de contenido 6"/>
          <p:cNvPicPr>
            <a:picLocks noGrp="1" noChangeAspect="1"/>
          </p:cNvPicPr>
          <p:nvPr>
            <p:ph sz="half" idx="1"/>
          </p:nvPr>
        </p:nvPicPr>
        <p:blipFill>
          <a:blip r:embed="rId2"/>
          <a:stretch>
            <a:fillRect/>
          </a:stretch>
        </p:blipFill>
        <p:spPr>
          <a:xfrm>
            <a:off x="287382" y="746215"/>
            <a:ext cx="5541502" cy="5798276"/>
          </a:xfrm>
          <a:prstGeom prst="rect">
            <a:avLst/>
          </a:prstGeom>
        </p:spPr>
      </p:pic>
      <p:sp>
        <p:nvSpPr>
          <p:cNvPr id="4" name="Marcador de contenido 3"/>
          <p:cNvSpPr>
            <a:spLocks noGrp="1"/>
          </p:cNvSpPr>
          <p:nvPr>
            <p:ph sz="half" idx="2"/>
          </p:nvPr>
        </p:nvSpPr>
        <p:spPr>
          <a:xfrm>
            <a:off x="5828885" y="914400"/>
            <a:ext cx="6045252" cy="5721531"/>
          </a:xfrm>
        </p:spPr>
        <p:txBody>
          <a:bodyPr>
            <a:normAutofit/>
          </a:bodyPr>
          <a:lstStyle/>
          <a:p>
            <a:r>
              <a:rPr lang="es-ES" sz="2000" dirty="0">
                <a:latin typeface="Arial" panose="020B0604020202020204" pitchFamily="34" charset="0"/>
                <a:cs typeface="Arial" panose="020B0604020202020204" pitchFamily="34" charset="0"/>
              </a:rPr>
              <a:t>Un artículo de divulgación es un escrito generalmente breve, que puede explicar hechos, ideas, conceptos, ideas y descubrimientos vinculados al quehacer científico y tecnológico, el cual está destinado a un tipo de público más general y no especializado en la temática que aborda, aunque sí interesado y que se difundirá en los medios de comunicación escritos a través de un lenguaje bastante común y asequible para el lector medio.</a:t>
            </a:r>
          </a:p>
          <a:p>
            <a:r>
              <a:rPr lang="es-ES" sz="1900" dirty="0">
                <a:latin typeface="Arial" panose="020B0604020202020204" pitchFamily="34" charset="0"/>
                <a:cs typeface="Arial" panose="020B0604020202020204" pitchFamily="34" charset="0"/>
              </a:rPr>
              <a:t>Abriré debate sobre el tema a través de las siguientes preguntas:</a:t>
            </a:r>
          </a:p>
          <a:p>
            <a:r>
              <a:rPr lang="es-ES" sz="1900" dirty="0">
                <a:latin typeface="Arial" panose="020B0604020202020204" pitchFamily="34" charset="0"/>
                <a:cs typeface="Arial" panose="020B0604020202020204" pitchFamily="34" charset="0"/>
              </a:rPr>
              <a:t>¿Cómo está armado un artículo de divulgación?</a:t>
            </a:r>
          </a:p>
          <a:p>
            <a:r>
              <a:rPr lang="es-ES" sz="1900" dirty="0">
                <a:latin typeface="Arial" panose="020B0604020202020204" pitchFamily="34" charset="0"/>
                <a:cs typeface="Arial" panose="020B0604020202020204" pitchFamily="34" charset="0"/>
              </a:rPr>
              <a:t>¿Has leído alguno?</a:t>
            </a:r>
          </a:p>
          <a:p>
            <a:r>
              <a:rPr lang="es-ES" sz="1900" dirty="0">
                <a:latin typeface="Arial" panose="020B0604020202020204" pitchFamily="34" charset="0"/>
                <a:cs typeface="Arial" panose="020B0604020202020204" pitchFamily="34" charset="0"/>
              </a:rPr>
              <a:t>¿sobre qué tema? </a:t>
            </a:r>
          </a:p>
          <a:p>
            <a:r>
              <a:rPr lang="es-ES" sz="1900" dirty="0">
                <a:latin typeface="Arial" panose="020B0604020202020204" pitchFamily="34" charset="0"/>
                <a:cs typeface="Arial" panose="020B0604020202020204" pitchFamily="34" charset="0"/>
              </a:rPr>
              <a:t>¿Dónde has encontrado este tipo de artículos?</a:t>
            </a: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5591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3410</Words>
  <Application>Microsoft Office PowerPoint</Application>
  <PresentationFormat>Panorámica</PresentationFormat>
  <Paragraphs>244</Paragraphs>
  <Slides>33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33</vt:i4>
      </vt:variant>
    </vt:vector>
  </HeadingPairs>
  <TitlesOfParts>
    <vt:vector size="37" baseType="lpstr">
      <vt:lpstr>Arial</vt:lpstr>
      <vt:lpstr>Calibri</vt:lpstr>
      <vt:lpstr>Calibri Light</vt:lpstr>
      <vt:lpstr>Tema de Office</vt:lpstr>
      <vt:lpstr>ESCUELA PRIMARIA HERMINIO GONZALEZ ROBLES                  SECUENCIA DE ACTIVIDADES PARA FORTALECER LOS APRENDIZAJES EN CASA  QUINTO GRADO GRUPO: “A”</vt:lpstr>
      <vt:lpstr>PRESENTACIÓN: ESTAMOS CONVENCIDOS QUE EL PROPICIAR UNA EDUCACIÓN DONDE TODOS SE INVOLUCREN CON RESPONSABILIDAD, COMPROMISO, DETERMINACIÓN Y ENTUSIASMO NOS LLEVARÁ A RECUPERAR LOS TIEMPOS NO APROVECHADOS EN EL AULA POR LA CONTINGENCIA DE SALUD (POR NO ASISTIR A LA ESCUELA), PARA SITUARNOS EL DÍA DE MAÑANA EN CONTEXTOS INTERNACIONALES QUE NOS PERMITAN PARTICIPAR CON SEGURIDAD INMINENTE ANTE LA GLOBALIZACIÓN MUNDIAL.</vt:lpstr>
      <vt:lpstr>ORIENTACIONES GENERALES: LA SECUENCIA DE ACTIVIDADES PRESENTA TEMÁTICAS ORGANIZADAS DEL PLAN Y PROGRAMAS DE ESTUDIO 2009, ENFATIZANDO MÁS EN LAS ASIGNATURAS DE: ESPAÑOL, MATEMÁTICAS Y CIENCIAS NATURALES. ES TRASCENDENTE QUE EL PADRE DE FAMILIA TOME EN CUENTA LA IMPORTANCIA QUE TIENE SU PARTICIPACIÓN ACTIVA EN LAS ACTIVIDADES SUGERIDAS TODOS LOS DÍAS, ESTO PERMITIRÁ FORTALECER EN LOS NIÑOS ALGUNAS COMPETENCIAS TALES COMO: ANALIZAR, REDACTAR, SINTETIZAR, LEER, ESCRIBIR ENTRE OTRASSE SUGIERE ABORDARLAS TODOS LOS DÍAS, (MIENTRAS EL NIÑO NO ASISTA A LA ESCUELA), POR LO ANTERIOR SE PRESENTAN DE MANERA SENCILLA Y CONTINUA. TAMBIÉN ENCONTRARÁN EN ELLA LOS MATERIALES INDISPENSABLES PARA LA ELABORACIÓN DE LAS TAREAS. TODOS SUS TRABAJOS DEBERÁN PRESENTARLOS A SU MAESTRO AL REGRESO A SU ESCUELA</vt:lpstr>
      <vt:lpstr>Presentación de PowerPoint</vt:lpstr>
      <vt:lpstr>DESARROLLO DE LAS ACCIONES  El acróstico es una composición poética cuya principal característica es que las letras iniciales, medias o finales de cada verso forman, escribiéndolas de manera vertical, una palabra o frase. Ejemplo: Sabor dulce y candente Oleadas de tierra caliente Luminosa se incandescentes. Invite a su hijo(a) que elabore un acróstico con las letras de su nombre. Cuide la ortografía y el uso de las mayúsculas.</vt:lpstr>
      <vt:lpstr>DESARROLLO DE LAS ACCIONES</vt:lpstr>
      <vt:lpstr>DESARROLLO DE LAS ACCIONES</vt:lpstr>
      <vt:lpstr>DESARROLLO DE LAS ACCIONES</vt:lpstr>
      <vt:lpstr>DESARROLLO DE LAS ACCIONES</vt:lpstr>
      <vt:lpstr>DESARROLLO DE LAS ACCIONES</vt:lpstr>
      <vt:lpstr>DESARROLLO DE LAS ACCIONES</vt:lpstr>
      <vt:lpstr>DESARROLLO DE LAS ACCIONES</vt:lpstr>
      <vt:lpstr>DESARROLLO DE LAS ACCIONES</vt:lpstr>
      <vt:lpstr>DESARROLLO DE LAS ACCIONES</vt:lpstr>
      <vt:lpstr>DESARROLLO DE LAS ACCIONES</vt:lpstr>
      <vt:lpstr>DESARROLLO DE LAS ACCIONES</vt:lpstr>
      <vt:lpstr>DESARROLLO DE LAS ACCIONES</vt:lpstr>
      <vt:lpstr>DESARROLLO DE LAS ACCIONES</vt:lpstr>
      <vt:lpstr>DESARROLLO DE LAS ACCIONES</vt:lpstr>
      <vt:lpstr>DESARROLLO DE LAS ACCIONES</vt:lpstr>
      <vt:lpstr>DESARROLLO DE LAS ACCIONES</vt:lpstr>
      <vt:lpstr>DESARROLLO DE LAS ACCIONES</vt:lpstr>
      <vt:lpstr>DESARROLLO DE LAS ACCIONES</vt:lpstr>
      <vt:lpstr>DESARROLLO DE LAS ACCIONES</vt:lpstr>
      <vt:lpstr>DESARROLLO DE LAS ACCIONES</vt:lpstr>
      <vt:lpstr>DESARROLLO DE LAS ACCIONES</vt:lpstr>
      <vt:lpstr>DESARROLLO DE LAS ACCIONES</vt:lpstr>
      <vt:lpstr>DESARROLLO DE LAS ACCIONES</vt:lpstr>
      <vt:lpstr>DESARROLLO DE LAS ACCIONES</vt:lpstr>
      <vt:lpstr>DESARROLLO DE LAS ACCIONES</vt:lpstr>
      <vt:lpstr>DESARROLLO DE LAS ACCIONES</vt:lpstr>
      <vt:lpstr>DESARROLLO DE LAS ACCIONES</vt:lpstr>
      <vt:lpstr>DESARROLLO DE LAS ACCIONES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SAMSUNG</dc:creator>
  <cp:lastModifiedBy>David Lara Nava</cp:lastModifiedBy>
  <cp:revision>19</cp:revision>
  <dcterms:created xsi:type="dcterms:W3CDTF">2020-03-17T16:16:14Z</dcterms:created>
  <dcterms:modified xsi:type="dcterms:W3CDTF">2020-03-27T18:51:32Z</dcterms:modified>
</cp:coreProperties>
</file>